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472" r:id="rId3"/>
    <p:sldId id="432" r:id="rId4"/>
    <p:sldId id="350" r:id="rId5"/>
    <p:sldId id="351" r:id="rId6"/>
    <p:sldId id="419" r:id="rId7"/>
    <p:sldId id="489" r:id="rId8"/>
    <p:sldId id="490" r:id="rId9"/>
    <p:sldId id="491" r:id="rId10"/>
    <p:sldId id="494" r:id="rId11"/>
    <p:sldId id="492" r:id="rId12"/>
    <p:sldId id="4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104" userDrawn="1">
          <p15:clr>
            <a:srgbClr val="A4A3A4"/>
          </p15:clr>
        </p15:guide>
        <p15:guide id="3" orient="horz" pos="42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varScale="1">
        <p:scale>
          <a:sx n="83" d="100"/>
          <a:sy n="83" d="100"/>
        </p:scale>
        <p:origin x="576" y="77"/>
      </p:cViewPr>
      <p:guideLst>
        <p:guide pos="4104"/>
        <p:guide orient="horz"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92C32-135C-4013-9ED1-D1454EB4C85C}"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52C60-F25A-46EE-8A69-3600AFB7F8BF}" type="slidenum">
              <a:rPr lang="en-US" smtClean="0"/>
              <a:t>‹#›</a:t>
            </a:fld>
            <a:endParaRPr lang="en-US"/>
          </a:p>
        </p:txBody>
      </p:sp>
    </p:spTree>
    <p:extLst>
      <p:ext uri="{BB962C8B-B14F-4D97-AF65-F5344CB8AC3E}">
        <p14:creationId xmlns:p14="http://schemas.microsoft.com/office/powerpoint/2010/main" val="402674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F52C60-F25A-46EE-8A69-3600AFB7F8BF}" type="slidenum">
              <a:rPr lang="en-US" smtClean="0"/>
              <a:t>3</a:t>
            </a:fld>
            <a:endParaRPr lang="en-US"/>
          </a:p>
        </p:txBody>
      </p:sp>
    </p:spTree>
    <p:extLst>
      <p:ext uri="{BB962C8B-B14F-4D97-AF65-F5344CB8AC3E}">
        <p14:creationId xmlns:p14="http://schemas.microsoft.com/office/powerpoint/2010/main" val="354892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52C60-F25A-46EE-8A69-3600AFB7F8BF}" type="slidenum">
              <a:rPr lang="en-US" smtClean="0"/>
              <a:t>5</a:t>
            </a:fld>
            <a:endParaRPr lang="en-US"/>
          </a:p>
        </p:txBody>
      </p:sp>
    </p:spTree>
    <p:extLst>
      <p:ext uri="{BB962C8B-B14F-4D97-AF65-F5344CB8AC3E}">
        <p14:creationId xmlns:p14="http://schemas.microsoft.com/office/powerpoint/2010/main" val="37268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52C60-F25A-46EE-8A69-3600AFB7F8BF}" type="slidenum">
              <a:rPr lang="en-US" smtClean="0"/>
              <a:t>6</a:t>
            </a:fld>
            <a:endParaRPr lang="en-US"/>
          </a:p>
        </p:txBody>
      </p:sp>
    </p:spTree>
    <p:extLst>
      <p:ext uri="{BB962C8B-B14F-4D97-AF65-F5344CB8AC3E}">
        <p14:creationId xmlns:p14="http://schemas.microsoft.com/office/powerpoint/2010/main" val="428882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F52C60-F25A-46EE-8A69-3600AFB7F8BF}" type="slidenum">
              <a:rPr lang="en-US" smtClean="0"/>
              <a:t>11</a:t>
            </a:fld>
            <a:endParaRPr lang="en-US"/>
          </a:p>
        </p:txBody>
      </p:sp>
    </p:spTree>
    <p:extLst>
      <p:ext uri="{BB962C8B-B14F-4D97-AF65-F5344CB8AC3E}">
        <p14:creationId xmlns:p14="http://schemas.microsoft.com/office/powerpoint/2010/main" val="57933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613302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58231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255818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118092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399924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116467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421075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238693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355546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371848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524F1-DD7A-4242-A7FA-30E1AE795DF6}"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E251DA9-546F-4053-9E11-14EDB189C8DA}" type="slidenum">
              <a:rPr lang="en-US" smtClean="0"/>
              <a:t>‹#›</a:t>
            </a:fld>
            <a:endParaRPr lang="en-US"/>
          </a:p>
        </p:txBody>
      </p:sp>
    </p:spTree>
    <p:extLst>
      <p:ext uri="{BB962C8B-B14F-4D97-AF65-F5344CB8AC3E}">
        <p14:creationId xmlns:p14="http://schemas.microsoft.com/office/powerpoint/2010/main" val="2273969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hape 5">
            <a:extLst>
              <a:ext uri="{FF2B5EF4-FFF2-40B4-BE49-F238E27FC236}">
                <a16:creationId xmlns:a16="http://schemas.microsoft.com/office/drawing/2014/main" id="{A781413C-9C1F-4D4B-9633-B8BBC313EDF2}"/>
              </a:ext>
            </a:extLst>
          </p:cNvPr>
          <p:cNvSpPr/>
          <p:nvPr/>
        </p:nvSpPr>
        <p:spPr>
          <a:xfrm>
            <a:off x="199428" y="6531935"/>
            <a:ext cx="5588001" cy="2718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100">
                <a:solidFill>
                  <a:srgbClr val="000000"/>
                </a:solidFill>
                <a:latin typeface="Lato Light"/>
                <a:ea typeface="Lato Light"/>
                <a:cs typeface="Lato Light"/>
                <a:sym typeface="Lato Light"/>
              </a:defRPr>
            </a:lvl1pPr>
          </a:lstStyle>
          <a:p>
            <a:r>
              <a:rPr dirty="0">
                <a:solidFill>
                  <a:srgbClr val="444444"/>
                </a:solidFill>
                <a:latin typeface="Arial" panose="020B0604020202020204" pitchFamily="34" charset="0"/>
                <a:cs typeface="Arial" panose="020B0604020202020204" pitchFamily="34" charset="0"/>
              </a:rPr>
              <a:t>© 20</a:t>
            </a:r>
            <a:r>
              <a:rPr lang="en-US" dirty="0">
                <a:solidFill>
                  <a:srgbClr val="444444"/>
                </a:solidFill>
                <a:latin typeface="Arial" panose="020B0604020202020204" pitchFamily="34" charset="0"/>
                <a:cs typeface="Arial" panose="020B0604020202020204" pitchFamily="34" charset="0"/>
              </a:rPr>
              <a:t>24</a:t>
            </a:r>
            <a:r>
              <a:rPr lang="en-IN" baseline="0" dirty="0">
                <a:solidFill>
                  <a:srgbClr val="444444"/>
                </a:solidFill>
                <a:latin typeface="Arial" panose="020B0604020202020204" pitchFamily="34" charset="0"/>
                <a:cs typeface="Arial" panose="020B0604020202020204" pitchFamily="34" charset="0"/>
              </a:rPr>
              <a:t> Aries Sun Technologies</a:t>
            </a:r>
            <a:r>
              <a:rPr dirty="0">
                <a:solidFill>
                  <a:srgbClr val="444444"/>
                </a:solidFill>
                <a:latin typeface="Arial" panose="020B0604020202020204" pitchFamily="34" charset="0"/>
                <a:cs typeface="Arial" panose="020B0604020202020204" pitchFamily="34" charset="0"/>
              </a:rPr>
              <a:t> |  Confidential  </a:t>
            </a:r>
          </a:p>
        </p:txBody>
      </p:sp>
      <p:sp>
        <p:nvSpPr>
          <p:cNvPr id="10" name="TextBox 9">
            <a:extLst>
              <a:ext uri="{FF2B5EF4-FFF2-40B4-BE49-F238E27FC236}">
                <a16:creationId xmlns:a16="http://schemas.microsoft.com/office/drawing/2014/main" id="{E2833B6E-F41E-479D-923C-D3341CD4A281}"/>
              </a:ext>
            </a:extLst>
          </p:cNvPr>
          <p:cNvSpPr txBox="1"/>
          <p:nvPr/>
        </p:nvSpPr>
        <p:spPr>
          <a:xfrm>
            <a:off x="11592063" y="6541079"/>
            <a:ext cx="381000" cy="2808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fld id="{4833C41C-0D19-4AFC-9ECB-0CBEF8C4B3C9}" type="slidenum">
              <a:rPr kumimoji="0" lang="en-IN" sz="1200" b="0" i="0" u="none" strike="noStrike" cap="none" spc="0" normalizeH="0" baseline="0" smtClean="0">
                <a:ln>
                  <a:noFill/>
                </a:ln>
                <a:solidFill>
                  <a:srgbClr val="009DE0"/>
                </a:solidFill>
                <a:effectLst/>
                <a:uFillTx/>
                <a:latin typeface="Arial" panose="020B0604020202020204" pitchFamily="34" charset="0"/>
                <a:ea typeface="Lato" panose="020F0502020204030203" pitchFamily="34" charset="0"/>
                <a:cs typeface="Arial" panose="020B0604020202020204" pitchFamily="34" charset="0"/>
                <a:sym typeface="Gill Sans"/>
              </a:rPr>
              <a:pPr marL="0" marR="0" indent="0" algn="ctr" defTabSz="546100" rtl="0" fontAlgn="auto" latinLnBrk="0" hangingPunct="0">
                <a:lnSpc>
                  <a:spcPct val="100000"/>
                </a:lnSpc>
                <a:spcBef>
                  <a:spcPts val="0"/>
                </a:spcBef>
                <a:spcAft>
                  <a:spcPts val="0"/>
                </a:spcAft>
                <a:buClrTx/>
                <a:buSzTx/>
                <a:buFontTx/>
                <a:buNone/>
                <a:tabLst/>
              </a:pPr>
              <a:t>‹#›</a:t>
            </a:fld>
            <a:endParaRPr kumimoji="0" lang="en-IN" sz="1200" b="0" i="0" u="none" strike="noStrike" cap="none" spc="0" normalizeH="0" baseline="0" dirty="0">
              <a:ln>
                <a:noFill/>
              </a:ln>
              <a:solidFill>
                <a:srgbClr val="009DE0"/>
              </a:solidFill>
              <a:effectLst/>
              <a:uFillTx/>
              <a:latin typeface="Arial" panose="020B0604020202020204" pitchFamily="34" charset="0"/>
              <a:ea typeface="Lato" panose="020F0502020204030203" pitchFamily="34" charset="0"/>
              <a:cs typeface="Arial" panose="020B0604020202020204" pitchFamily="34" charset="0"/>
              <a:sym typeface="Gill Sans"/>
            </a:endParaRPr>
          </a:p>
        </p:txBody>
      </p:sp>
      <p:pic>
        <p:nvPicPr>
          <p:cNvPr id="5" name="Picture 4">
            <a:extLst>
              <a:ext uri="{FF2B5EF4-FFF2-40B4-BE49-F238E27FC236}">
                <a16:creationId xmlns:a16="http://schemas.microsoft.com/office/drawing/2014/main" id="{657BCD37-7539-D9E2-2939-3DCABF683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282843" y="36075"/>
            <a:ext cx="1690219" cy="1154895"/>
          </a:xfrm>
          <a:prstGeom prst="rect">
            <a:avLst/>
          </a:prstGeom>
        </p:spPr>
      </p:pic>
    </p:spTree>
    <p:extLst>
      <p:ext uri="{BB962C8B-B14F-4D97-AF65-F5344CB8AC3E}">
        <p14:creationId xmlns:p14="http://schemas.microsoft.com/office/powerpoint/2010/main" val="1746790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2.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41.png"/><Relationship Id="rId5" Type="http://schemas.openxmlformats.org/officeDocument/2006/relationships/image" Target="../media/image10.png"/><Relationship Id="rId15" Type="http://schemas.openxmlformats.org/officeDocument/2006/relationships/image" Target="../media/image20.jpe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2.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jpe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A60C8-EB25-245F-CDF6-4317D673A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2" name="Rectangle 1"/>
          <p:cNvSpPr/>
          <p:nvPr/>
        </p:nvSpPr>
        <p:spPr>
          <a:xfrm>
            <a:off x="0" y="0"/>
            <a:ext cx="12192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1923" y="1951421"/>
            <a:ext cx="6039216" cy="2554545"/>
          </a:xfrm>
          <a:prstGeom prst="rect">
            <a:avLst/>
          </a:prstGeom>
          <a:noFill/>
        </p:spPr>
        <p:txBody>
          <a:bodyPr wrap="square" rtlCol="0">
            <a:spAutoFit/>
          </a:bodyPr>
          <a:lstStyle/>
          <a:p>
            <a:pPr algn="l"/>
            <a:r>
              <a:rPr lang="en-US" sz="4000" b="1" i="0" dirty="0">
                <a:solidFill>
                  <a:srgbClr val="FFFFFF"/>
                </a:solidFill>
                <a:effectLst/>
                <a:latin typeface="Livvic" pitchFamily="2" charset="0"/>
              </a:rPr>
              <a:t>Providing state of the art solutions for a technology-driven world.</a:t>
            </a:r>
          </a:p>
        </p:txBody>
      </p:sp>
      <p:pic>
        <p:nvPicPr>
          <p:cNvPr id="6" name="Picture 5">
            <a:extLst>
              <a:ext uri="{FF2B5EF4-FFF2-40B4-BE49-F238E27FC236}">
                <a16:creationId xmlns:a16="http://schemas.microsoft.com/office/drawing/2014/main" id="{DD47F794-0FB7-F3DC-CCB3-E007B4320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0285" y="1951421"/>
            <a:ext cx="2935230" cy="2005588"/>
          </a:xfrm>
          <a:prstGeom prst="rect">
            <a:avLst/>
          </a:prstGeom>
        </p:spPr>
      </p:pic>
      <p:pic>
        <p:nvPicPr>
          <p:cNvPr id="7" name="Picture 6">
            <a:extLst>
              <a:ext uri="{FF2B5EF4-FFF2-40B4-BE49-F238E27FC236}">
                <a16:creationId xmlns:a16="http://schemas.microsoft.com/office/drawing/2014/main" id="{7A94F3E3-43C1-0969-6D6C-9875CF1D9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 y="1913"/>
            <a:ext cx="6985732" cy="6858000"/>
          </a:xfrm>
          <a:prstGeom prst="rect">
            <a:avLst/>
          </a:prstGeom>
        </p:spPr>
      </p:pic>
    </p:spTree>
    <p:extLst>
      <p:ext uri="{BB962C8B-B14F-4D97-AF65-F5344CB8AC3E}">
        <p14:creationId xmlns:p14="http://schemas.microsoft.com/office/powerpoint/2010/main" val="336018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253BF83-F778-9B4D-EDCD-68D1254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 y="-16615"/>
            <a:ext cx="12186049" cy="6854653"/>
          </a:xfrm>
          <a:prstGeom prst="rect">
            <a:avLst/>
          </a:prstGeom>
        </p:spPr>
      </p:pic>
      <p:sp>
        <p:nvSpPr>
          <p:cNvPr id="3" name="Title 1">
            <a:extLst>
              <a:ext uri="{FF2B5EF4-FFF2-40B4-BE49-F238E27FC236}">
                <a16:creationId xmlns:a16="http://schemas.microsoft.com/office/drawing/2014/main" id="{DE229207-A3CB-AA45-44F6-8052C43AC44A}"/>
              </a:ext>
            </a:extLst>
          </p:cNvPr>
          <p:cNvSpPr>
            <a:spLocks noGrp="1"/>
          </p:cNvSpPr>
          <p:nvPr>
            <p:ph type="title"/>
          </p:nvPr>
        </p:nvSpPr>
        <p:spPr>
          <a:xfrm>
            <a:off x="522288" y="233363"/>
            <a:ext cx="10515600" cy="512762"/>
          </a:xfrm>
        </p:spPr>
        <p:txBody>
          <a:bodyPr>
            <a:noAutofit/>
          </a:bodyPr>
          <a:lstStyle/>
          <a:p>
            <a:r>
              <a:rPr lang="en-IN" sz="2600" b="1" dirty="0">
                <a:solidFill>
                  <a:prstClr val="white">
                    <a:lumMod val="95000"/>
                  </a:prstClr>
                </a:solidFill>
                <a:latin typeface="Verdana" panose="020B0604030504040204" pitchFamily="34" charset="0"/>
                <a:ea typeface="Verdana" panose="020B0604030504040204" pitchFamily="34" charset="0"/>
              </a:rPr>
              <a:t>Workflow System</a:t>
            </a:r>
          </a:p>
        </p:txBody>
      </p:sp>
      <p:sp>
        <p:nvSpPr>
          <p:cNvPr id="4" name="Google Shape;1234;p112">
            <a:extLst>
              <a:ext uri="{FF2B5EF4-FFF2-40B4-BE49-F238E27FC236}">
                <a16:creationId xmlns:a16="http://schemas.microsoft.com/office/drawing/2014/main" id="{269B96FF-88EE-5D5B-78D1-DE8396D60452}"/>
              </a:ext>
            </a:extLst>
          </p:cNvPr>
          <p:cNvSpPr txBox="1"/>
          <p:nvPr/>
        </p:nvSpPr>
        <p:spPr>
          <a:xfrm>
            <a:off x="323273" y="1154546"/>
            <a:ext cx="3953163" cy="4867563"/>
          </a:xfrm>
          <a:prstGeom prst="rect">
            <a:avLst/>
          </a:prstGeom>
          <a:noFill/>
          <a:ln>
            <a:noFill/>
          </a:ln>
        </p:spPr>
        <p:txBody>
          <a:bodyPr spcFirstLastPara="1" wrap="square" lIns="91425" tIns="45700" rIns="91425" bIns="45700" anchor="t" anchorCtr="0">
            <a:noAutofit/>
          </a:bodyPr>
          <a:lstStyle/>
          <a:p>
            <a:pPr marL="347663" lvl="1" indent="-171450" algn="just">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Automate the day to day working of the unit and eliminate much of manual effort</a:t>
            </a:r>
          </a:p>
          <a:p>
            <a:pPr marL="347663" lvl="1" indent="-171450" algn="just">
              <a:lnSpc>
                <a:spcPct val="150000"/>
              </a:lnSpc>
              <a:spcAft>
                <a:spcPts val="600"/>
              </a:spcAft>
              <a:buFont typeface="Arial" panose="020B0604020202020204" pitchFamily="34" charset="0"/>
              <a:buChar char="•"/>
              <a:tabLst>
                <a:tab pos="1143000" algn="l"/>
              </a:tabLst>
            </a:pPr>
            <a:endPar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Workflow system for officers to collate data and create daily, weekly, monthly, quarterly reports</a:t>
            </a:r>
          </a:p>
          <a:p>
            <a:pPr marL="347663" lvl="1" indent="-171450" algn="just">
              <a:lnSpc>
                <a:spcPct val="150000"/>
              </a:lnSpc>
              <a:spcAft>
                <a:spcPts val="600"/>
              </a:spcAft>
              <a:buFont typeface="Arial" panose="020B0604020202020204" pitchFamily="34" charset="0"/>
              <a:buChar char="•"/>
              <a:tabLst>
                <a:tab pos="1143000" algn="l"/>
              </a:tabLst>
            </a:pPr>
            <a:endPar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Data Validation and daily, weekly, monthly etc. Report Creation and dissemination</a:t>
            </a:r>
            <a:endParaRPr lang="en-IN" sz="12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marL="347663" lvl="1" indent="-171450" algn="just">
              <a:lnSpc>
                <a:spcPct val="150000"/>
              </a:lnSpc>
              <a:spcAft>
                <a:spcPts val="600"/>
              </a:spcAft>
              <a:buFont typeface="Arial" panose="020B0604020202020204" pitchFamily="34" charset="0"/>
              <a:buChar char="•"/>
              <a:tabLst>
                <a:tab pos="1143000" algn="l"/>
              </a:tabLst>
            </a:pPr>
            <a:endPar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Daily inputs get collated every day and get automatically sent to higher officers who can either give feedback for corrections or provide approval at their level for the report to be presented to higher levels</a:t>
            </a:r>
            <a:endPar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5B2D5178-65E2-2D63-0276-CA9D50D54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pic>
        <p:nvPicPr>
          <p:cNvPr id="2050" name="Picture 11">
            <a:extLst>
              <a:ext uri="{FF2B5EF4-FFF2-40B4-BE49-F238E27FC236}">
                <a16:creationId xmlns:a16="http://schemas.microsoft.com/office/drawing/2014/main" id="{887463B4-E1A9-F1EA-12BB-15212C959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273" y="1154546"/>
            <a:ext cx="6816436" cy="468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0" name="Rectangle 49"/>
          <p:cNvSpPr/>
          <p:nvPr/>
        </p:nvSpPr>
        <p:spPr>
          <a:xfrm>
            <a:off x="0" y="6466703"/>
            <a:ext cx="12197166" cy="39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2757117" y="3019433"/>
            <a:ext cx="2655517" cy="851770"/>
          </a:xfrm>
          <a:prstGeom prst="rect">
            <a:avLst/>
          </a:prstGeom>
          <a:noFill/>
          <a:ln>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528" y="2899464"/>
            <a:ext cx="918863" cy="9188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384" y="1502703"/>
            <a:ext cx="918863" cy="9188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868" y="2210349"/>
            <a:ext cx="918864" cy="91886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37" y="2885466"/>
            <a:ext cx="918863" cy="91886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638" y="1502704"/>
            <a:ext cx="922268" cy="92226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8639" y="2191234"/>
            <a:ext cx="924029" cy="92402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9388" y="1681396"/>
            <a:ext cx="918864" cy="918864"/>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9388" y="2688457"/>
            <a:ext cx="918864" cy="918864"/>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0926" y="2832714"/>
            <a:ext cx="983532" cy="983532"/>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8636" y="2845074"/>
            <a:ext cx="956209" cy="956209"/>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07190" y="1645982"/>
            <a:ext cx="1031003" cy="1031003"/>
          </a:xfrm>
          <a:prstGeom prst="rect">
            <a:avLst/>
          </a:prstGeom>
        </p:spPr>
      </p:pic>
      <p:sp>
        <p:nvSpPr>
          <p:cNvPr id="22" name="Oval 21"/>
          <p:cNvSpPr/>
          <p:nvPr/>
        </p:nvSpPr>
        <p:spPr>
          <a:xfrm>
            <a:off x="8071563" y="1645982"/>
            <a:ext cx="1007267" cy="1007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1316" y="1873064"/>
            <a:ext cx="535527" cy="535527"/>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1157" y="1064661"/>
            <a:ext cx="904875" cy="904875"/>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14025" y="2140828"/>
            <a:ext cx="938704" cy="945047"/>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86099" y="2144493"/>
            <a:ext cx="905609" cy="905609"/>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970" y="2119794"/>
            <a:ext cx="930308" cy="930308"/>
          </a:xfrm>
          <a:prstGeom prst="rect">
            <a:avLst/>
          </a:prstGeom>
        </p:spPr>
      </p:pic>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36219" y="3185156"/>
            <a:ext cx="900618" cy="900618"/>
          </a:xfrm>
          <a:prstGeom prst="rect">
            <a:avLst/>
          </a:prstGeom>
        </p:spPr>
      </p:pic>
      <p:pic>
        <p:nvPicPr>
          <p:cNvPr id="37" name="Picture 3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29402" y="1064661"/>
            <a:ext cx="904875" cy="904875"/>
          </a:xfrm>
          <a:prstGeom prst="rect">
            <a:avLst/>
          </a:prstGeom>
        </p:spPr>
      </p:pic>
      <p:pic>
        <p:nvPicPr>
          <p:cNvPr id="38" name="Picture 3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90103" y="3081364"/>
            <a:ext cx="1240558" cy="1240558"/>
          </a:xfrm>
          <a:prstGeom prst="rect">
            <a:avLst/>
          </a:prstGeom>
        </p:spPr>
      </p:pic>
      <p:pic>
        <p:nvPicPr>
          <p:cNvPr id="39" name="Picture 3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10754" y="1067986"/>
            <a:ext cx="906664" cy="906664"/>
          </a:xfrm>
          <a:prstGeom prst="rect">
            <a:avLst/>
          </a:prstGeom>
        </p:spPr>
      </p:pic>
      <p:sp>
        <p:nvSpPr>
          <p:cNvPr id="2050" name="Rounded Rectangle 2049"/>
          <p:cNvSpPr/>
          <p:nvPr/>
        </p:nvSpPr>
        <p:spPr>
          <a:xfrm>
            <a:off x="266700" y="936689"/>
            <a:ext cx="2844800"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Rounded Rectangle 84"/>
          <p:cNvSpPr/>
          <p:nvPr/>
        </p:nvSpPr>
        <p:spPr>
          <a:xfrm>
            <a:off x="3263899" y="936689"/>
            <a:ext cx="3394125"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Rounded Rectangle 85"/>
          <p:cNvSpPr/>
          <p:nvPr/>
        </p:nvSpPr>
        <p:spPr>
          <a:xfrm>
            <a:off x="6781800" y="936689"/>
            <a:ext cx="245566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Rounded Rectangle 86"/>
          <p:cNvSpPr/>
          <p:nvPr/>
        </p:nvSpPr>
        <p:spPr>
          <a:xfrm>
            <a:off x="9334501" y="936689"/>
            <a:ext cx="123911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Rounded Rectangle 87"/>
          <p:cNvSpPr/>
          <p:nvPr/>
        </p:nvSpPr>
        <p:spPr>
          <a:xfrm>
            <a:off x="10680701" y="936689"/>
            <a:ext cx="123911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ounded Rectangle 41"/>
          <p:cNvSpPr/>
          <p:nvPr/>
        </p:nvSpPr>
        <p:spPr>
          <a:xfrm>
            <a:off x="266700" y="4508205"/>
            <a:ext cx="2844800"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p:cNvSpPr txBox="1"/>
          <p:nvPr/>
        </p:nvSpPr>
        <p:spPr>
          <a:xfrm>
            <a:off x="344368" y="4599491"/>
            <a:ext cx="2689464" cy="276999"/>
          </a:xfrm>
          <a:prstGeom prst="rect">
            <a:avLst/>
          </a:prstGeom>
          <a:noFill/>
        </p:spPr>
        <p:txBody>
          <a:bodyPr wrap="square" rtlCol="0">
            <a:spAutoFit/>
          </a:bodyPr>
          <a:lstStyle/>
          <a:p>
            <a:pPr algn="ctr"/>
            <a:r>
              <a:rPr lang="en-IN" sz="1200" b="1" dirty="0"/>
              <a:t>Video and Image Analytics</a:t>
            </a:r>
          </a:p>
        </p:txBody>
      </p:sp>
      <p:sp>
        <p:nvSpPr>
          <p:cNvPr id="44" name="Rounded Rectangle 43"/>
          <p:cNvSpPr/>
          <p:nvPr/>
        </p:nvSpPr>
        <p:spPr>
          <a:xfrm>
            <a:off x="3276600" y="4508205"/>
            <a:ext cx="3381424"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3258609" y="4599490"/>
            <a:ext cx="3394125" cy="276999"/>
          </a:xfrm>
          <a:prstGeom prst="rect">
            <a:avLst/>
          </a:prstGeom>
          <a:noFill/>
        </p:spPr>
        <p:txBody>
          <a:bodyPr wrap="square" rtlCol="0">
            <a:spAutoFit/>
          </a:bodyPr>
          <a:lstStyle/>
          <a:p>
            <a:pPr algn="ctr"/>
            <a:r>
              <a:rPr lang="en-IN" sz="1200" b="1" dirty="0"/>
              <a:t>Unstructured and Structured Datasets</a:t>
            </a:r>
          </a:p>
        </p:txBody>
      </p:sp>
      <p:sp>
        <p:nvSpPr>
          <p:cNvPr id="46" name="Rounded Rectangle 45"/>
          <p:cNvSpPr/>
          <p:nvPr/>
        </p:nvSpPr>
        <p:spPr>
          <a:xfrm>
            <a:off x="6787896" y="4508205"/>
            <a:ext cx="2449571"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p:cNvSpPr txBox="1"/>
          <p:nvPr/>
        </p:nvSpPr>
        <p:spPr>
          <a:xfrm>
            <a:off x="6781799" y="4599489"/>
            <a:ext cx="2455667" cy="276999"/>
          </a:xfrm>
          <a:prstGeom prst="rect">
            <a:avLst/>
          </a:prstGeom>
          <a:noFill/>
        </p:spPr>
        <p:txBody>
          <a:bodyPr wrap="square" rtlCol="0">
            <a:spAutoFit/>
          </a:bodyPr>
          <a:lstStyle/>
          <a:p>
            <a:pPr algn="ctr"/>
            <a:r>
              <a:rPr lang="en-IN" sz="1200" b="1" dirty="0"/>
              <a:t>Open Source Intelligence</a:t>
            </a:r>
          </a:p>
        </p:txBody>
      </p:sp>
      <p:sp>
        <p:nvSpPr>
          <p:cNvPr id="47" name="Rounded Rectangle 46"/>
          <p:cNvSpPr/>
          <p:nvPr/>
        </p:nvSpPr>
        <p:spPr>
          <a:xfrm>
            <a:off x="9340597" y="4508205"/>
            <a:ext cx="1233022"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ounded Rectangle 47"/>
          <p:cNvSpPr/>
          <p:nvPr/>
        </p:nvSpPr>
        <p:spPr>
          <a:xfrm>
            <a:off x="10674096" y="4508205"/>
            <a:ext cx="1245721"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p:cNvSpPr txBox="1"/>
          <p:nvPr/>
        </p:nvSpPr>
        <p:spPr>
          <a:xfrm>
            <a:off x="9509867" y="4508206"/>
            <a:ext cx="888386" cy="461665"/>
          </a:xfrm>
          <a:prstGeom prst="rect">
            <a:avLst/>
          </a:prstGeom>
          <a:noFill/>
        </p:spPr>
        <p:txBody>
          <a:bodyPr wrap="square" rtlCol="0">
            <a:spAutoFit/>
          </a:bodyPr>
          <a:lstStyle/>
          <a:p>
            <a:pPr algn="ctr"/>
            <a:r>
              <a:rPr lang="en-IN" sz="1200" b="1" dirty="0"/>
              <a:t>Metadata</a:t>
            </a:r>
          </a:p>
          <a:p>
            <a:pPr algn="ctr"/>
            <a:r>
              <a:rPr lang="en-IN" sz="1200" b="1" dirty="0"/>
              <a:t>Analysis</a:t>
            </a:r>
          </a:p>
        </p:txBody>
      </p:sp>
      <p:sp>
        <p:nvSpPr>
          <p:cNvPr id="36" name="TextBox 35"/>
          <p:cNvSpPr txBox="1"/>
          <p:nvPr/>
        </p:nvSpPr>
        <p:spPr>
          <a:xfrm>
            <a:off x="10795350" y="4508206"/>
            <a:ext cx="953113" cy="461665"/>
          </a:xfrm>
          <a:prstGeom prst="rect">
            <a:avLst/>
          </a:prstGeom>
          <a:noFill/>
        </p:spPr>
        <p:txBody>
          <a:bodyPr wrap="square" rtlCol="0">
            <a:spAutoFit/>
          </a:bodyPr>
          <a:lstStyle/>
          <a:p>
            <a:pPr algn="ctr"/>
            <a:r>
              <a:rPr lang="en-IN" sz="1200" b="1" dirty="0"/>
              <a:t>CDR </a:t>
            </a:r>
          </a:p>
          <a:p>
            <a:pPr algn="ctr"/>
            <a:r>
              <a:rPr lang="en-IN" sz="1200" b="1" dirty="0"/>
              <a:t>Analysis</a:t>
            </a:r>
          </a:p>
        </p:txBody>
      </p:sp>
      <p:cxnSp>
        <p:nvCxnSpPr>
          <p:cNvPr id="9" name="Straight Connector 8"/>
          <p:cNvCxnSpPr/>
          <p:nvPr/>
        </p:nvCxnSpPr>
        <p:spPr>
          <a:xfrm>
            <a:off x="1689100" y="5401884"/>
            <a:ext cx="95959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89100" y="4969870"/>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34280" y="4969870"/>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51800" y="4969870"/>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941560" y="4969870"/>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275060" y="4969870"/>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143383" y="5401884"/>
            <a:ext cx="0" cy="46832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231;p112">
            <a:extLst>
              <a:ext uri="{FF2B5EF4-FFF2-40B4-BE49-F238E27FC236}">
                <a16:creationId xmlns:a16="http://schemas.microsoft.com/office/drawing/2014/main" id="{615890AC-143C-D132-5E94-97873B6C20EF}"/>
              </a:ext>
            </a:extLst>
          </p:cNvPr>
          <p:cNvSpPr txBox="1">
            <a:spLocks/>
          </p:cNvSpPr>
          <p:nvPr/>
        </p:nvSpPr>
        <p:spPr>
          <a:xfrm>
            <a:off x="358065" y="5890731"/>
            <a:ext cx="11570636" cy="5682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FFFFFF"/>
              </a:buClr>
              <a:buSzPts val="2800"/>
              <a:buFont typeface="Calibri"/>
              <a:buNone/>
            </a:pPr>
            <a:r>
              <a:rPr lang="en-US" sz="3000" b="1" dirty="0">
                <a:solidFill>
                  <a:srgbClr val="FFFFFF"/>
                </a:solidFill>
                <a:latin typeface="Calibri"/>
                <a:ea typeface="Calibri"/>
                <a:cs typeface="Calibri"/>
                <a:sym typeface="Calibri"/>
              </a:rPr>
              <a:t>Data Lake / Data Fusion Centre</a:t>
            </a:r>
            <a:endParaRPr lang="en-US" sz="3000" b="1" dirty="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562F41C0-6F6A-7C2E-CE76-7F775A89E75C}"/>
              </a:ext>
            </a:extLst>
          </p:cNvPr>
          <p:cNvSpPr txBox="1">
            <a:spLocks/>
          </p:cNvSpPr>
          <p:nvPr/>
        </p:nvSpPr>
        <p:spPr>
          <a:xfrm>
            <a:off x="522288" y="233363"/>
            <a:ext cx="10515600" cy="5127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600" b="1" dirty="0">
                <a:solidFill>
                  <a:prstClr val="white">
                    <a:lumMod val="95000"/>
                  </a:prstClr>
                </a:solidFill>
                <a:latin typeface="Verdana" panose="020B0604030504040204" pitchFamily="34" charset="0"/>
                <a:ea typeface="Verdana" panose="020B0604030504040204" pitchFamily="34" charset="0"/>
              </a:rPr>
              <a:t>Data Warehouse / Data Lake</a:t>
            </a:r>
          </a:p>
        </p:txBody>
      </p:sp>
      <p:pic>
        <p:nvPicPr>
          <p:cNvPr id="10" name="Picture 9">
            <a:extLst>
              <a:ext uri="{FF2B5EF4-FFF2-40B4-BE49-F238E27FC236}">
                <a16:creationId xmlns:a16="http://schemas.microsoft.com/office/drawing/2014/main" id="{A3095B7D-18C7-B0BB-E0B8-F0C8FE49A01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3150777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253BF83-F778-9B4D-EDCD-68D1254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 y="-16615"/>
            <a:ext cx="12186049" cy="6854653"/>
          </a:xfrm>
          <a:prstGeom prst="rect">
            <a:avLst/>
          </a:prstGeom>
        </p:spPr>
      </p:pic>
      <p:sp>
        <p:nvSpPr>
          <p:cNvPr id="3" name="Title 1">
            <a:extLst>
              <a:ext uri="{FF2B5EF4-FFF2-40B4-BE49-F238E27FC236}">
                <a16:creationId xmlns:a16="http://schemas.microsoft.com/office/drawing/2014/main" id="{DE229207-A3CB-AA45-44F6-8052C43AC44A}"/>
              </a:ext>
            </a:extLst>
          </p:cNvPr>
          <p:cNvSpPr>
            <a:spLocks noGrp="1"/>
          </p:cNvSpPr>
          <p:nvPr>
            <p:ph type="title"/>
          </p:nvPr>
        </p:nvSpPr>
        <p:spPr>
          <a:xfrm>
            <a:off x="522288" y="233363"/>
            <a:ext cx="10515600" cy="512762"/>
          </a:xfrm>
        </p:spPr>
        <p:txBody>
          <a:bodyPr>
            <a:noAutofit/>
          </a:bodyPr>
          <a:lstStyle/>
          <a:p>
            <a:r>
              <a:rPr lang="en-IN" sz="2600" b="1" dirty="0">
                <a:solidFill>
                  <a:prstClr val="white">
                    <a:lumMod val="95000"/>
                  </a:prstClr>
                </a:solidFill>
                <a:latin typeface="Verdana" panose="020B0604030504040204" pitchFamily="34" charset="0"/>
                <a:ea typeface="Verdana" panose="020B0604030504040204" pitchFamily="34" charset="0"/>
              </a:rPr>
              <a:t>Data Analytics and Visual Analysis</a:t>
            </a:r>
          </a:p>
        </p:txBody>
      </p:sp>
      <p:sp>
        <p:nvSpPr>
          <p:cNvPr id="4" name="Google Shape;1234;p112">
            <a:extLst>
              <a:ext uri="{FF2B5EF4-FFF2-40B4-BE49-F238E27FC236}">
                <a16:creationId xmlns:a16="http://schemas.microsoft.com/office/drawing/2014/main" id="{269B96FF-88EE-5D5B-78D1-DE8396D60452}"/>
              </a:ext>
            </a:extLst>
          </p:cNvPr>
          <p:cNvSpPr txBox="1"/>
          <p:nvPr/>
        </p:nvSpPr>
        <p:spPr>
          <a:xfrm>
            <a:off x="323273" y="1154547"/>
            <a:ext cx="5227782" cy="3611418"/>
          </a:xfrm>
          <a:prstGeom prst="rect">
            <a:avLst/>
          </a:prstGeom>
          <a:noFill/>
          <a:ln>
            <a:noFill/>
          </a:ln>
        </p:spPr>
        <p:txBody>
          <a:bodyPr spcFirstLastPara="1" wrap="square" lIns="91425" tIns="45700" rIns="91425" bIns="45700" anchor="t" anchorCtr="0">
            <a:noAutofit/>
          </a:bodyPr>
          <a:lstStyle/>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Customized </a:t>
            </a:r>
            <a:r>
              <a:rPr lang="en-US" sz="12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Textual and Visual Charts and Map </a:t>
            </a: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based</a:t>
            </a:r>
            <a:r>
              <a:rPr lang="en-US" sz="12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Dashboards</a:t>
            </a:r>
          </a:p>
          <a:p>
            <a:pPr marL="347663" lvl="1" indent="-171450" algn="just">
              <a:lnSpc>
                <a:spcPct val="150000"/>
              </a:lnSpc>
              <a:spcAft>
                <a:spcPts val="600"/>
              </a:spcAft>
              <a:buFont typeface="Arial" panose="020B0604020202020204" pitchFamily="34" charset="0"/>
              <a:buChar char="•"/>
              <a:tabLst>
                <a:tab pos="1143000" algn="l"/>
              </a:tabLst>
            </a:pPr>
            <a:r>
              <a:rPr lang="en-US" sz="12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Integration with GIS </a:t>
            </a: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for</a:t>
            </a:r>
            <a:r>
              <a:rPr lang="en-US" sz="12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plotting inputs on maps </a:t>
            </a: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and generating reports and analyzing patterns on maps</a:t>
            </a:r>
          </a:p>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Visual Analysis Platform built to analyze and identify hidden patterns and provide a holistic view from the entire historical data</a:t>
            </a:r>
          </a:p>
          <a:p>
            <a:pPr marL="347663" lvl="1" indent="-171450" algn="just">
              <a:lnSpc>
                <a:spcPct val="150000"/>
              </a:lnSpc>
              <a:spcAft>
                <a:spcPts val="600"/>
              </a:spcAft>
              <a:buFont typeface="Arial" panose="020B0604020202020204" pitchFamily="34" charset="0"/>
              <a:buChar char="•"/>
              <a:tabLst>
                <a:tab pos="1143000" algn="l"/>
              </a:tabLst>
            </a:pPr>
            <a:r>
              <a:rPr lang="en-U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Extract, transform and collation logics to r</a:t>
            </a: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elate different entities like Events, Inputs, Persons etc. for better analysis</a:t>
            </a:r>
          </a:p>
          <a:p>
            <a:pPr marL="347663" lvl="1" indent="-171450" algn="just">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Slicing and dicing of data, entities for visual analysis</a:t>
            </a:r>
          </a:p>
          <a:p>
            <a:pPr marL="347663" lvl="1" indent="-171450" algn="just">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Download reports in any format – PDF, Word, Excel etc.</a:t>
            </a:r>
          </a:p>
        </p:txBody>
      </p:sp>
      <p:pic>
        <p:nvPicPr>
          <p:cNvPr id="23" name="Picture 22">
            <a:extLst>
              <a:ext uri="{FF2B5EF4-FFF2-40B4-BE49-F238E27FC236}">
                <a16:creationId xmlns:a16="http://schemas.microsoft.com/office/drawing/2014/main" id="{5B2D5178-65E2-2D63-0276-CA9D50D54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pic>
        <p:nvPicPr>
          <p:cNvPr id="3074" name="Picture 2">
            <a:extLst>
              <a:ext uri="{FF2B5EF4-FFF2-40B4-BE49-F238E27FC236}">
                <a16:creationId xmlns:a16="http://schemas.microsoft.com/office/drawing/2014/main" id="{5D21A46C-8955-D963-DE46-E09A5CEA4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242" y="2824570"/>
            <a:ext cx="5715000" cy="195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FA772A86-4E06-3022-89D9-ED46D7FF1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242" y="1154546"/>
            <a:ext cx="5737225" cy="145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14818B-1F89-FC7D-FD09-EABB35F49CFC}"/>
              </a:ext>
            </a:extLst>
          </p:cNvPr>
          <p:cNvPicPr/>
          <p:nvPr/>
        </p:nvPicPr>
        <p:blipFill rotWithShape="1">
          <a:blip r:embed="rId6"/>
          <a:srcRect b="12214"/>
          <a:stretch/>
        </p:blipFill>
        <p:spPr>
          <a:xfrm>
            <a:off x="4005490" y="5114261"/>
            <a:ext cx="2110049" cy="943503"/>
          </a:xfrm>
          <a:prstGeom prst="rect">
            <a:avLst/>
          </a:prstGeom>
        </p:spPr>
      </p:pic>
      <p:pic>
        <p:nvPicPr>
          <p:cNvPr id="5" name="Picture 4">
            <a:extLst>
              <a:ext uri="{FF2B5EF4-FFF2-40B4-BE49-F238E27FC236}">
                <a16:creationId xmlns:a16="http://schemas.microsoft.com/office/drawing/2014/main" id="{24048F43-10FF-9A15-AE66-9213CBB0E1A9}"/>
              </a:ext>
            </a:extLst>
          </p:cNvPr>
          <p:cNvPicPr/>
          <p:nvPr/>
        </p:nvPicPr>
        <p:blipFill rotWithShape="1">
          <a:blip r:embed="rId7"/>
          <a:srcRect b="11049"/>
          <a:stretch/>
        </p:blipFill>
        <p:spPr>
          <a:xfrm>
            <a:off x="1991304" y="5114263"/>
            <a:ext cx="1917907" cy="943502"/>
          </a:xfrm>
          <a:prstGeom prst="rect">
            <a:avLst/>
          </a:prstGeom>
        </p:spPr>
      </p:pic>
      <p:pic>
        <p:nvPicPr>
          <p:cNvPr id="6" name="Picture 5">
            <a:extLst>
              <a:ext uri="{FF2B5EF4-FFF2-40B4-BE49-F238E27FC236}">
                <a16:creationId xmlns:a16="http://schemas.microsoft.com/office/drawing/2014/main" id="{F6F357DA-71D1-6263-F040-83C4BED6BC23}"/>
              </a:ext>
            </a:extLst>
          </p:cNvPr>
          <p:cNvPicPr/>
          <p:nvPr/>
        </p:nvPicPr>
        <p:blipFill rotWithShape="1">
          <a:blip r:embed="rId8"/>
          <a:srcRect l="4615" r="4755" b="10660"/>
          <a:stretch/>
        </p:blipFill>
        <p:spPr>
          <a:xfrm>
            <a:off x="6246393" y="5114263"/>
            <a:ext cx="1907647" cy="943503"/>
          </a:xfrm>
          <a:prstGeom prst="rect">
            <a:avLst/>
          </a:prstGeom>
        </p:spPr>
      </p:pic>
      <p:pic>
        <p:nvPicPr>
          <p:cNvPr id="7" name="Picture 6">
            <a:extLst>
              <a:ext uri="{FF2B5EF4-FFF2-40B4-BE49-F238E27FC236}">
                <a16:creationId xmlns:a16="http://schemas.microsoft.com/office/drawing/2014/main" id="{95ADFA0E-3700-2F7D-9919-D9317221511E}"/>
              </a:ext>
            </a:extLst>
          </p:cNvPr>
          <p:cNvPicPr/>
          <p:nvPr/>
        </p:nvPicPr>
        <p:blipFill rotWithShape="1">
          <a:blip r:embed="rId9"/>
          <a:srcRect b="11437"/>
          <a:stretch/>
        </p:blipFill>
        <p:spPr>
          <a:xfrm>
            <a:off x="10474735" y="5114263"/>
            <a:ext cx="1628921" cy="940110"/>
          </a:xfrm>
          <a:prstGeom prst="rect">
            <a:avLst/>
          </a:prstGeom>
        </p:spPr>
      </p:pic>
      <p:pic>
        <p:nvPicPr>
          <p:cNvPr id="8" name="Picture 7">
            <a:extLst>
              <a:ext uri="{FF2B5EF4-FFF2-40B4-BE49-F238E27FC236}">
                <a16:creationId xmlns:a16="http://schemas.microsoft.com/office/drawing/2014/main" id="{5305BFED-0138-49A3-83D5-9441B5CC6270}"/>
              </a:ext>
            </a:extLst>
          </p:cNvPr>
          <p:cNvPicPr/>
          <p:nvPr/>
        </p:nvPicPr>
        <p:blipFill rotWithShape="1">
          <a:blip r:embed="rId10"/>
          <a:srcRect b="12603"/>
          <a:stretch/>
        </p:blipFill>
        <p:spPr>
          <a:xfrm>
            <a:off x="46180" y="5114260"/>
            <a:ext cx="1841326" cy="943505"/>
          </a:xfrm>
          <a:prstGeom prst="rect">
            <a:avLst/>
          </a:prstGeom>
        </p:spPr>
      </p:pic>
      <p:sp>
        <p:nvSpPr>
          <p:cNvPr id="9" name="TextBox 8">
            <a:extLst>
              <a:ext uri="{FF2B5EF4-FFF2-40B4-BE49-F238E27FC236}">
                <a16:creationId xmlns:a16="http://schemas.microsoft.com/office/drawing/2014/main" id="{8CE90A82-E7C4-1247-EA1D-CEC0B47F9FCC}"/>
              </a:ext>
            </a:extLst>
          </p:cNvPr>
          <p:cNvSpPr txBox="1"/>
          <p:nvPr/>
        </p:nvSpPr>
        <p:spPr>
          <a:xfrm>
            <a:off x="113414" y="6188839"/>
            <a:ext cx="1734743" cy="276999"/>
          </a:xfrm>
          <a:prstGeom prst="rect">
            <a:avLst/>
          </a:prstGeom>
          <a:noFill/>
        </p:spPr>
        <p:txBody>
          <a:bodyPr wrap="square" rtlCol="0">
            <a:spAutoFit/>
          </a:bodyPr>
          <a:lstStyle/>
          <a:p>
            <a:r>
              <a:rPr lang="en-IN" sz="1200" b="1" dirty="0">
                <a:solidFill>
                  <a:schemeClr val="bg1"/>
                </a:solidFill>
              </a:rPr>
              <a:t>Configurable Dashboard</a:t>
            </a:r>
          </a:p>
        </p:txBody>
      </p:sp>
      <p:sp>
        <p:nvSpPr>
          <p:cNvPr id="10" name="TextBox 9">
            <a:extLst>
              <a:ext uri="{FF2B5EF4-FFF2-40B4-BE49-F238E27FC236}">
                <a16:creationId xmlns:a16="http://schemas.microsoft.com/office/drawing/2014/main" id="{DDECF9DB-F6FC-79E8-682D-C9243392670F}"/>
              </a:ext>
            </a:extLst>
          </p:cNvPr>
          <p:cNvSpPr txBox="1"/>
          <p:nvPr/>
        </p:nvSpPr>
        <p:spPr>
          <a:xfrm>
            <a:off x="2284442" y="6182418"/>
            <a:ext cx="1593641" cy="276999"/>
          </a:xfrm>
          <a:prstGeom prst="rect">
            <a:avLst/>
          </a:prstGeom>
          <a:noFill/>
        </p:spPr>
        <p:txBody>
          <a:bodyPr wrap="square" rtlCol="0">
            <a:spAutoFit/>
          </a:bodyPr>
          <a:lstStyle/>
          <a:p>
            <a:r>
              <a:rPr lang="en-IN" sz="1200" b="1" dirty="0">
                <a:solidFill>
                  <a:schemeClr val="bg1"/>
                </a:solidFill>
              </a:rPr>
              <a:t>Geospatial Analysis</a:t>
            </a:r>
          </a:p>
        </p:txBody>
      </p:sp>
      <p:sp>
        <p:nvSpPr>
          <p:cNvPr id="11" name="TextBox 10">
            <a:extLst>
              <a:ext uri="{FF2B5EF4-FFF2-40B4-BE49-F238E27FC236}">
                <a16:creationId xmlns:a16="http://schemas.microsoft.com/office/drawing/2014/main" id="{B5EB5811-AD3A-8A43-D418-DA952DC17C4B}"/>
              </a:ext>
            </a:extLst>
          </p:cNvPr>
          <p:cNvSpPr txBox="1"/>
          <p:nvPr/>
        </p:nvSpPr>
        <p:spPr>
          <a:xfrm>
            <a:off x="4304508" y="6215373"/>
            <a:ext cx="1593641" cy="276999"/>
          </a:xfrm>
          <a:prstGeom prst="rect">
            <a:avLst/>
          </a:prstGeom>
          <a:noFill/>
        </p:spPr>
        <p:txBody>
          <a:bodyPr wrap="none" rtlCol="0">
            <a:spAutoFit/>
          </a:bodyPr>
          <a:lstStyle/>
          <a:p>
            <a:r>
              <a:rPr lang="en-IN" sz="1200" b="1" dirty="0">
                <a:solidFill>
                  <a:schemeClr val="bg1"/>
                </a:solidFill>
              </a:rPr>
              <a:t>Network Link Analysis</a:t>
            </a:r>
          </a:p>
        </p:txBody>
      </p:sp>
      <p:sp>
        <p:nvSpPr>
          <p:cNvPr id="12" name="TextBox 11">
            <a:extLst>
              <a:ext uri="{FF2B5EF4-FFF2-40B4-BE49-F238E27FC236}">
                <a16:creationId xmlns:a16="http://schemas.microsoft.com/office/drawing/2014/main" id="{97DD5579-8FAC-EEAD-2A6D-282DE0423454}"/>
              </a:ext>
            </a:extLst>
          </p:cNvPr>
          <p:cNvSpPr txBox="1"/>
          <p:nvPr/>
        </p:nvSpPr>
        <p:spPr>
          <a:xfrm>
            <a:off x="6561272" y="6216193"/>
            <a:ext cx="1370247" cy="276999"/>
          </a:xfrm>
          <a:prstGeom prst="rect">
            <a:avLst/>
          </a:prstGeom>
          <a:noFill/>
        </p:spPr>
        <p:txBody>
          <a:bodyPr wrap="none" rtlCol="0">
            <a:spAutoFit/>
          </a:bodyPr>
          <a:lstStyle/>
          <a:p>
            <a:r>
              <a:rPr lang="en-IN" sz="1200" b="1" dirty="0">
                <a:solidFill>
                  <a:schemeClr val="bg1"/>
                </a:solidFill>
              </a:rPr>
              <a:t>Reports and Alerts</a:t>
            </a:r>
          </a:p>
        </p:txBody>
      </p:sp>
      <p:sp>
        <p:nvSpPr>
          <p:cNvPr id="13" name="TextBox 12">
            <a:extLst>
              <a:ext uri="{FF2B5EF4-FFF2-40B4-BE49-F238E27FC236}">
                <a16:creationId xmlns:a16="http://schemas.microsoft.com/office/drawing/2014/main" id="{8C0E9E6B-1047-0A8E-97A3-00E4AE248206}"/>
              </a:ext>
            </a:extLst>
          </p:cNvPr>
          <p:cNvSpPr txBox="1"/>
          <p:nvPr/>
        </p:nvSpPr>
        <p:spPr>
          <a:xfrm>
            <a:off x="10543066" y="6215373"/>
            <a:ext cx="1596847" cy="276999"/>
          </a:xfrm>
          <a:prstGeom prst="rect">
            <a:avLst/>
          </a:prstGeom>
          <a:noFill/>
        </p:spPr>
        <p:txBody>
          <a:bodyPr wrap="none" rtlCol="0">
            <a:spAutoFit/>
          </a:bodyPr>
          <a:lstStyle/>
          <a:p>
            <a:r>
              <a:rPr lang="en-IN" sz="1200" b="1" dirty="0">
                <a:solidFill>
                  <a:schemeClr val="bg1"/>
                </a:solidFill>
              </a:rPr>
              <a:t>Predictive Intelligence</a:t>
            </a:r>
          </a:p>
        </p:txBody>
      </p:sp>
      <p:sp>
        <p:nvSpPr>
          <p:cNvPr id="14" name="TextBox 13">
            <a:extLst>
              <a:ext uri="{FF2B5EF4-FFF2-40B4-BE49-F238E27FC236}">
                <a16:creationId xmlns:a16="http://schemas.microsoft.com/office/drawing/2014/main" id="{2E9A9FF4-48EE-FDB6-C209-4C9CC6F11AE1}"/>
              </a:ext>
            </a:extLst>
          </p:cNvPr>
          <p:cNvSpPr txBox="1"/>
          <p:nvPr/>
        </p:nvSpPr>
        <p:spPr>
          <a:xfrm>
            <a:off x="8453540" y="6215373"/>
            <a:ext cx="1890303" cy="276999"/>
          </a:xfrm>
          <a:prstGeom prst="rect">
            <a:avLst/>
          </a:prstGeom>
          <a:noFill/>
        </p:spPr>
        <p:txBody>
          <a:bodyPr wrap="square" rtlCol="0">
            <a:spAutoFit/>
          </a:bodyPr>
          <a:lstStyle/>
          <a:p>
            <a:r>
              <a:rPr lang="en-IN" sz="1200" b="1" dirty="0">
                <a:solidFill>
                  <a:schemeClr val="bg1"/>
                </a:solidFill>
              </a:rPr>
              <a:t>Video &amp; Image Analytics</a:t>
            </a:r>
          </a:p>
        </p:txBody>
      </p:sp>
      <p:pic>
        <p:nvPicPr>
          <p:cNvPr id="15" name="Picture 14">
            <a:extLst>
              <a:ext uri="{FF2B5EF4-FFF2-40B4-BE49-F238E27FC236}">
                <a16:creationId xmlns:a16="http://schemas.microsoft.com/office/drawing/2014/main" id="{3EA463B2-E3C3-51E7-8833-AB913D3C68A4}"/>
              </a:ext>
            </a:extLst>
          </p:cNvPr>
          <p:cNvPicPr/>
          <p:nvPr/>
        </p:nvPicPr>
        <p:blipFill rotWithShape="1">
          <a:blip r:embed="rId11"/>
          <a:srcRect l="15761" b="7553"/>
          <a:stretch/>
        </p:blipFill>
        <p:spPr>
          <a:xfrm>
            <a:off x="8304997" y="5114261"/>
            <a:ext cx="2038846" cy="940112"/>
          </a:xfrm>
          <a:prstGeom prst="rect">
            <a:avLst/>
          </a:prstGeom>
        </p:spPr>
      </p:pic>
    </p:spTree>
    <p:extLst>
      <p:ext uri="{BB962C8B-B14F-4D97-AF65-F5344CB8AC3E}">
        <p14:creationId xmlns:p14="http://schemas.microsoft.com/office/powerpoint/2010/main" val="592341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353150" y="280224"/>
            <a:ext cx="8916110" cy="8996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chemeClr val="accent5">
                    <a:lumMod val="75000"/>
                  </a:schemeClr>
                </a:solidFill>
              </a:rPr>
              <a:t>The vision paradigm – Mobile Application</a:t>
            </a:r>
          </a:p>
        </p:txBody>
      </p:sp>
      <p:sp>
        <p:nvSpPr>
          <p:cNvPr id="44" name="Rectangle 43"/>
          <p:cNvSpPr/>
          <p:nvPr/>
        </p:nvSpPr>
        <p:spPr>
          <a:xfrm>
            <a:off x="423827" y="990113"/>
            <a:ext cx="1932156" cy="105262"/>
          </a:xfrm>
          <a:prstGeom prst="rect">
            <a:avLst/>
          </a:prstGeom>
          <a:solidFill>
            <a:schemeClr val="accent5">
              <a:lumMod val="75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accent5">
                  <a:lumMod val="75000"/>
                </a:schemeClr>
              </a:solidFill>
            </a:endParaRPr>
          </a:p>
        </p:txBody>
      </p:sp>
      <p:sp>
        <p:nvSpPr>
          <p:cNvPr id="45" name="Rectangle 44"/>
          <p:cNvSpPr/>
          <p:nvPr/>
        </p:nvSpPr>
        <p:spPr>
          <a:xfrm>
            <a:off x="2399380" y="990113"/>
            <a:ext cx="152241" cy="105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6" name="Rectangle 45"/>
          <p:cNvSpPr/>
          <p:nvPr/>
        </p:nvSpPr>
        <p:spPr>
          <a:xfrm>
            <a:off x="2595018" y="990113"/>
            <a:ext cx="152241" cy="1052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47" name="Rectangle 46"/>
          <p:cNvSpPr/>
          <p:nvPr/>
        </p:nvSpPr>
        <p:spPr>
          <a:xfrm>
            <a:off x="2790656" y="990113"/>
            <a:ext cx="152241" cy="105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8" name="Rectangle 47"/>
          <p:cNvSpPr/>
          <p:nvPr/>
        </p:nvSpPr>
        <p:spPr>
          <a:xfrm>
            <a:off x="2986294" y="990113"/>
            <a:ext cx="152241" cy="1052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49" name="Rectangle 48"/>
          <p:cNvSpPr/>
          <p:nvPr/>
        </p:nvSpPr>
        <p:spPr>
          <a:xfrm>
            <a:off x="3181932" y="990113"/>
            <a:ext cx="152241" cy="105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0" name="Rectangle 49"/>
          <p:cNvSpPr/>
          <p:nvPr/>
        </p:nvSpPr>
        <p:spPr>
          <a:xfrm>
            <a:off x="3377570" y="990113"/>
            <a:ext cx="152241" cy="1052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51" name="Rectangle 50"/>
          <p:cNvSpPr/>
          <p:nvPr/>
        </p:nvSpPr>
        <p:spPr>
          <a:xfrm>
            <a:off x="3573208" y="990113"/>
            <a:ext cx="152241" cy="105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15" name="Picture 14" descr="C:\Users\admin\Downloads\Screenshot_2019-02-14-12-40-41-286_com.innefu.aivision.png"/>
          <p:cNvPicPr/>
          <p:nvPr/>
        </p:nvPicPr>
        <p:blipFill rotWithShape="1">
          <a:blip r:embed="rId2" cstate="print">
            <a:extLst>
              <a:ext uri="{28A0092B-C50C-407E-A947-70E740481C1C}">
                <a14:useLocalDpi xmlns:a14="http://schemas.microsoft.com/office/drawing/2010/main" val="0"/>
              </a:ext>
            </a:extLst>
          </a:blip>
          <a:srcRect b="8056"/>
          <a:stretch/>
        </p:blipFill>
        <p:spPr bwMode="auto">
          <a:xfrm>
            <a:off x="9020908" y="1332311"/>
            <a:ext cx="1229516" cy="2422004"/>
          </a:xfrm>
          <a:prstGeom prst="rect">
            <a:avLst/>
          </a:prstGeom>
          <a:noFill/>
          <a:ln>
            <a:solidFill>
              <a:srgbClr val="0192DD"/>
            </a:solidFill>
          </a:ln>
        </p:spPr>
      </p:pic>
      <p:pic>
        <p:nvPicPr>
          <p:cNvPr id="16" name="Picture 15" descr="C:\Users\admin\AppData\Local\Microsoft\Windows\INetCache\Content.Word\Screenshot_2019-01-15-18-04-47-063_com.innefu.aivision.png"/>
          <p:cNvPicPr/>
          <p:nvPr/>
        </p:nvPicPr>
        <p:blipFill rotWithShape="1">
          <a:blip r:embed="rId3" cstate="print">
            <a:extLst>
              <a:ext uri="{28A0092B-C50C-407E-A947-70E740481C1C}">
                <a14:useLocalDpi xmlns:a14="http://schemas.microsoft.com/office/drawing/2010/main" val="0"/>
              </a:ext>
            </a:extLst>
          </a:blip>
          <a:srcRect b="8056"/>
          <a:stretch/>
        </p:blipFill>
        <p:spPr bwMode="auto">
          <a:xfrm>
            <a:off x="10782692" y="1332311"/>
            <a:ext cx="1227190" cy="2422004"/>
          </a:xfrm>
          <a:prstGeom prst="rect">
            <a:avLst/>
          </a:prstGeom>
          <a:noFill/>
          <a:ln>
            <a:solidFill>
              <a:srgbClr val="0192DD"/>
            </a:solidFill>
          </a:ln>
        </p:spPr>
      </p:pic>
      <p:pic>
        <p:nvPicPr>
          <p:cNvPr id="17" name="Picture 16" descr="C:\Users\admin\AppData\Local\Microsoft\Windows\INetCache\Content.Word\Screenshot_2019-01-15-18-31-43-028_com.innefu.aivision.png"/>
          <p:cNvPicPr/>
          <p:nvPr/>
        </p:nvPicPr>
        <p:blipFill rotWithShape="1">
          <a:blip r:embed="rId4" cstate="print">
            <a:extLst>
              <a:ext uri="{28A0092B-C50C-407E-A947-70E740481C1C}">
                <a14:useLocalDpi xmlns:a14="http://schemas.microsoft.com/office/drawing/2010/main" val="0"/>
              </a:ext>
            </a:extLst>
          </a:blip>
          <a:srcRect b="9907"/>
          <a:stretch/>
        </p:blipFill>
        <p:spPr bwMode="auto">
          <a:xfrm>
            <a:off x="9023234" y="4283263"/>
            <a:ext cx="1227190" cy="2456940"/>
          </a:xfrm>
          <a:prstGeom prst="rect">
            <a:avLst/>
          </a:prstGeom>
          <a:noFill/>
          <a:ln>
            <a:solidFill>
              <a:srgbClr val="0192DD"/>
            </a:solidFill>
          </a:ln>
        </p:spPr>
      </p:pic>
      <p:pic>
        <p:nvPicPr>
          <p:cNvPr id="18" name="Picture 17" descr="C:\Users\admin\AppData\Local\Microsoft\Windows\INetCache\Content.Word\Screenshot_2019-01-16-13-18-11-965_com.innefu.aivision.png"/>
          <p:cNvPicPr/>
          <p:nvPr/>
        </p:nvPicPr>
        <p:blipFill rotWithShape="1">
          <a:blip r:embed="rId5" cstate="print">
            <a:extLst>
              <a:ext uri="{28A0092B-C50C-407E-A947-70E740481C1C}">
                <a14:useLocalDpi xmlns:a14="http://schemas.microsoft.com/office/drawing/2010/main" val="0"/>
              </a:ext>
            </a:extLst>
          </a:blip>
          <a:srcRect b="6811"/>
          <a:stretch/>
        </p:blipFill>
        <p:spPr bwMode="auto">
          <a:xfrm>
            <a:off x="10782692" y="4283263"/>
            <a:ext cx="1227190" cy="2456940"/>
          </a:xfrm>
          <a:prstGeom prst="rect">
            <a:avLst/>
          </a:prstGeom>
          <a:noFill/>
          <a:ln>
            <a:solidFill>
              <a:srgbClr val="0192DD"/>
            </a:solidFill>
          </a:ln>
        </p:spPr>
      </p:pic>
      <p:sp>
        <p:nvSpPr>
          <p:cNvPr id="2" name="TextBox 1"/>
          <p:cNvSpPr txBox="1"/>
          <p:nvPr/>
        </p:nvSpPr>
        <p:spPr>
          <a:xfrm>
            <a:off x="353151" y="1377172"/>
            <a:ext cx="8105050" cy="4770537"/>
          </a:xfrm>
          <a:prstGeom prst="rect">
            <a:avLst/>
          </a:prstGeom>
          <a:noFill/>
        </p:spPr>
        <p:txBody>
          <a:bodyPr wrap="square" rtlCol="0">
            <a:spAutoFit/>
          </a:bodyPr>
          <a:lstStyle/>
          <a:p>
            <a:pPr marL="285750" indent="-285750">
              <a:spcAft>
                <a:spcPts val="1200"/>
              </a:spcAft>
              <a:buFont typeface="Arial" pitchFamily="34" charset="0"/>
              <a:buChar char="•"/>
            </a:pPr>
            <a:r>
              <a:rPr lang="en-US" dirty="0"/>
              <a:t>Android Based Mobile Application with ability to create criminal record by capturing different textual (form based) and facial image data of the criminals and amalgamate them to create a unique criminal record</a:t>
            </a:r>
          </a:p>
          <a:p>
            <a:pPr marL="285750" indent="-285750">
              <a:spcAft>
                <a:spcPts val="1200"/>
              </a:spcAft>
              <a:buFont typeface="Arial" pitchFamily="34" charset="0"/>
              <a:buChar char="•"/>
            </a:pPr>
            <a:r>
              <a:rPr lang="en-US" dirty="0"/>
              <a:t>Some indicative features include</a:t>
            </a:r>
          </a:p>
          <a:p>
            <a:pPr marL="742950" lvl="1" indent="-285750">
              <a:spcAft>
                <a:spcPts val="1200"/>
              </a:spcAft>
              <a:buFont typeface="Arial" pitchFamily="34" charset="0"/>
              <a:buChar char="•"/>
            </a:pPr>
            <a:r>
              <a:rPr lang="en-US" dirty="0"/>
              <a:t>Comprehensive search functionality including </a:t>
            </a:r>
            <a:r>
              <a:rPr lang="en-US" b="1" dirty="0"/>
              <a:t>Facial Recognition based image search</a:t>
            </a:r>
            <a:r>
              <a:rPr lang="en-US" dirty="0"/>
              <a:t> and advanced search options</a:t>
            </a:r>
          </a:p>
          <a:p>
            <a:pPr marL="742950" lvl="1" indent="-285750">
              <a:spcAft>
                <a:spcPts val="1200"/>
              </a:spcAft>
              <a:buFont typeface="Arial" pitchFamily="34" charset="0"/>
              <a:buChar char="•"/>
            </a:pPr>
            <a:r>
              <a:rPr lang="en-US" dirty="0"/>
              <a:t>View </a:t>
            </a:r>
            <a:r>
              <a:rPr lang="en-US" b="1" dirty="0"/>
              <a:t>Top Risk Areas / Hotspots by District/PS </a:t>
            </a:r>
            <a:r>
              <a:rPr lang="en-US" dirty="0"/>
              <a:t>etc.</a:t>
            </a:r>
          </a:p>
          <a:p>
            <a:pPr marL="742950" lvl="1" indent="-285750">
              <a:spcAft>
                <a:spcPts val="1200"/>
              </a:spcAft>
              <a:buFont typeface="Arial" pitchFamily="34" charset="0"/>
              <a:buChar char="•"/>
            </a:pPr>
            <a:r>
              <a:rPr lang="en-US" dirty="0"/>
              <a:t>View </a:t>
            </a:r>
            <a:r>
              <a:rPr lang="en-US" b="1" dirty="0"/>
              <a:t>Top offenders in an Area </a:t>
            </a:r>
            <a:r>
              <a:rPr lang="en-US" dirty="0"/>
              <a:t>or Police Station</a:t>
            </a:r>
          </a:p>
          <a:p>
            <a:pPr marL="742950" lvl="1" indent="-285750">
              <a:spcAft>
                <a:spcPts val="1200"/>
              </a:spcAft>
              <a:buFont typeface="Arial" pitchFamily="34" charset="0"/>
              <a:buChar char="•"/>
            </a:pPr>
            <a:r>
              <a:rPr lang="en-US" dirty="0"/>
              <a:t>Perform </a:t>
            </a:r>
            <a:r>
              <a:rPr lang="en-US" b="1" dirty="0"/>
              <a:t>Crime and Criminal Investigations</a:t>
            </a:r>
          </a:p>
          <a:p>
            <a:pPr marL="742950" lvl="1" indent="-285750">
              <a:spcAft>
                <a:spcPts val="1200"/>
              </a:spcAft>
              <a:buFont typeface="Arial" pitchFamily="34" charset="0"/>
              <a:buChar char="•"/>
            </a:pPr>
            <a:r>
              <a:rPr lang="en-US" dirty="0"/>
              <a:t>Link Associates with a Criminal, Link FIRs with a Criminal, Link Criminals with Gangs etc.</a:t>
            </a:r>
          </a:p>
          <a:p>
            <a:pPr marL="742950" lvl="1" indent="-285750">
              <a:spcAft>
                <a:spcPts val="1200"/>
              </a:spcAft>
              <a:buFont typeface="Arial" pitchFamily="34" charset="0"/>
              <a:buChar char="•"/>
            </a:pPr>
            <a:r>
              <a:rPr lang="en-US" dirty="0"/>
              <a:t>Create a Criminal, Gang and FIR Record – using mobile app or sync with Police database like CCTNS or Criminal Dossier system etc.</a:t>
            </a:r>
          </a:p>
        </p:txBody>
      </p:sp>
    </p:spTree>
    <p:extLst>
      <p:ext uri="{BB962C8B-B14F-4D97-AF65-F5344CB8AC3E}">
        <p14:creationId xmlns:p14="http://schemas.microsoft.com/office/powerpoint/2010/main" val="455303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0" name="Rectangle 49"/>
          <p:cNvSpPr/>
          <p:nvPr/>
        </p:nvSpPr>
        <p:spPr>
          <a:xfrm>
            <a:off x="0" y="6466703"/>
            <a:ext cx="12197166" cy="39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2757117" y="2326709"/>
            <a:ext cx="2655517" cy="851770"/>
          </a:xfrm>
          <a:prstGeom prst="rect">
            <a:avLst/>
          </a:prstGeom>
          <a:noFill/>
          <a:ln>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528" y="2206740"/>
            <a:ext cx="918863" cy="9188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384" y="809979"/>
            <a:ext cx="918863" cy="9188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868" y="1517625"/>
            <a:ext cx="918864" cy="91886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37" y="2192742"/>
            <a:ext cx="918863" cy="91886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638" y="809980"/>
            <a:ext cx="922268" cy="92226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8639" y="1498510"/>
            <a:ext cx="924029" cy="92402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9388" y="988672"/>
            <a:ext cx="918864" cy="918864"/>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9388" y="1995733"/>
            <a:ext cx="918864" cy="918864"/>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0926" y="2139990"/>
            <a:ext cx="983532" cy="983532"/>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8636" y="2152350"/>
            <a:ext cx="956209" cy="956209"/>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07190" y="953258"/>
            <a:ext cx="1031003" cy="1031003"/>
          </a:xfrm>
          <a:prstGeom prst="rect">
            <a:avLst/>
          </a:prstGeom>
        </p:spPr>
      </p:pic>
      <p:sp>
        <p:nvSpPr>
          <p:cNvPr id="22" name="Oval 21"/>
          <p:cNvSpPr/>
          <p:nvPr/>
        </p:nvSpPr>
        <p:spPr>
          <a:xfrm>
            <a:off x="8071563" y="953258"/>
            <a:ext cx="1007267" cy="1007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1316" y="1180340"/>
            <a:ext cx="535527" cy="535527"/>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1157" y="371937"/>
            <a:ext cx="904875" cy="904875"/>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14025" y="1448104"/>
            <a:ext cx="938704" cy="945047"/>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86099" y="1451769"/>
            <a:ext cx="905609" cy="905609"/>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970" y="1427070"/>
            <a:ext cx="930308" cy="930308"/>
          </a:xfrm>
          <a:prstGeom prst="rect">
            <a:avLst/>
          </a:prstGeom>
        </p:spPr>
      </p:pic>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36219" y="2492432"/>
            <a:ext cx="900618" cy="900618"/>
          </a:xfrm>
          <a:prstGeom prst="rect">
            <a:avLst/>
          </a:prstGeom>
        </p:spPr>
      </p:pic>
      <p:pic>
        <p:nvPicPr>
          <p:cNvPr id="37" name="Picture 3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29402" y="371937"/>
            <a:ext cx="904875" cy="904875"/>
          </a:xfrm>
          <a:prstGeom prst="rect">
            <a:avLst/>
          </a:prstGeom>
        </p:spPr>
      </p:pic>
      <p:pic>
        <p:nvPicPr>
          <p:cNvPr id="38" name="Picture 3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90103" y="2388640"/>
            <a:ext cx="1240558" cy="1240558"/>
          </a:xfrm>
          <a:prstGeom prst="rect">
            <a:avLst/>
          </a:prstGeom>
        </p:spPr>
      </p:pic>
      <p:pic>
        <p:nvPicPr>
          <p:cNvPr id="39" name="Picture 3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10754" y="375262"/>
            <a:ext cx="906664" cy="906664"/>
          </a:xfrm>
          <a:prstGeom prst="rect">
            <a:avLst/>
          </a:prstGeom>
        </p:spPr>
      </p:pic>
      <p:sp>
        <p:nvSpPr>
          <p:cNvPr id="2050" name="Rounded Rectangle 2049"/>
          <p:cNvSpPr/>
          <p:nvPr/>
        </p:nvSpPr>
        <p:spPr>
          <a:xfrm>
            <a:off x="266700" y="243965"/>
            <a:ext cx="2844800"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Rounded Rectangle 84"/>
          <p:cNvSpPr/>
          <p:nvPr/>
        </p:nvSpPr>
        <p:spPr>
          <a:xfrm>
            <a:off x="3263899" y="243965"/>
            <a:ext cx="3394125"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Rounded Rectangle 85"/>
          <p:cNvSpPr/>
          <p:nvPr/>
        </p:nvSpPr>
        <p:spPr>
          <a:xfrm>
            <a:off x="6781800" y="243965"/>
            <a:ext cx="245566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Rounded Rectangle 86"/>
          <p:cNvSpPr/>
          <p:nvPr/>
        </p:nvSpPr>
        <p:spPr>
          <a:xfrm>
            <a:off x="9334501" y="243965"/>
            <a:ext cx="123911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Rounded Rectangle 87"/>
          <p:cNvSpPr/>
          <p:nvPr/>
        </p:nvSpPr>
        <p:spPr>
          <a:xfrm>
            <a:off x="10680701" y="243965"/>
            <a:ext cx="1239117" cy="3565063"/>
          </a:xfrm>
          <a:prstGeom prst="roundRect">
            <a:avLst>
              <a:gd name="adj" fmla="val 1488"/>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ounded Rectangle 41"/>
          <p:cNvSpPr/>
          <p:nvPr/>
        </p:nvSpPr>
        <p:spPr>
          <a:xfrm>
            <a:off x="266700" y="3815481"/>
            <a:ext cx="2844800"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p:cNvSpPr txBox="1"/>
          <p:nvPr/>
        </p:nvSpPr>
        <p:spPr>
          <a:xfrm>
            <a:off x="344368" y="3906767"/>
            <a:ext cx="2689464" cy="276999"/>
          </a:xfrm>
          <a:prstGeom prst="rect">
            <a:avLst/>
          </a:prstGeom>
          <a:noFill/>
        </p:spPr>
        <p:txBody>
          <a:bodyPr wrap="square" rtlCol="0">
            <a:spAutoFit/>
          </a:bodyPr>
          <a:lstStyle/>
          <a:p>
            <a:pPr algn="ctr"/>
            <a:r>
              <a:rPr lang="en-IN" sz="1200" b="1" dirty="0"/>
              <a:t>Video and Image Analytics</a:t>
            </a:r>
          </a:p>
        </p:txBody>
      </p:sp>
      <p:sp>
        <p:nvSpPr>
          <p:cNvPr id="44" name="Rounded Rectangle 43"/>
          <p:cNvSpPr/>
          <p:nvPr/>
        </p:nvSpPr>
        <p:spPr>
          <a:xfrm>
            <a:off x="3276600" y="3815481"/>
            <a:ext cx="3381424"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3258609" y="3906766"/>
            <a:ext cx="3394125" cy="276999"/>
          </a:xfrm>
          <a:prstGeom prst="rect">
            <a:avLst/>
          </a:prstGeom>
          <a:noFill/>
        </p:spPr>
        <p:txBody>
          <a:bodyPr wrap="square" rtlCol="0">
            <a:spAutoFit/>
          </a:bodyPr>
          <a:lstStyle/>
          <a:p>
            <a:pPr algn="ctr"/>
            <a:r>
              <a:rPr lang="en-IN" sz="1200" b="1" dirty="0"/>
              <a:t>Unstructured and Structured Datasets</a:t>
            </a:r>
          </a:p>
        </p:txBody>
      </p:sp>
      <p:sp>
        <p:nvSpPr>
          <p:cNvPr id="46" name="Rounded Rectangle 45"/>
          <p:cNvSpPr/>
          <p:nvPr/>
        </p:nvSpPr>
        <p:spPr>
          <a:xfrm>
            <a:off x="6787896" y="3815481"/>
            <a:ext cx="2449571"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p:cNvSpPr txBox="1"/>
          <p:nvPr/>
        </p:nvSpPr>
        <p:spPr>
          <a:xfrm>
            <a:off x="6781799" y="3906765"/>
            <a:ext cx="2455667" cy="276999"/>
          </a:xfrm>
          <a:prstGeom prst="rect">
            <a:avLst/>
          </a:prstGeom>
          <a:noFill/>
        </p:spPr>
        <p:txBody>
          <a:bodyPr wrap="square" rtlCol="0">
            <a:spAutoFit/>
          </a:bodyPr>
          <a:lstStyle/>
          <a:p>
            <a:pPr algn="ctr"/>
            <a:r>
              <a:rPr lang="en-IN" sz="1200" b="1" dirty="0"/>
              <a:t>Open Source Intelligence</a:t>
            </a:r>
          </a:p>
        </p:txBody>
      </p:sp>
      <p:sp>
        <p:nvSpPr>
          <p:cNvPr id="47" name="Rounded Rectangle 46"/>
          <p:cNvSpPr/>
          <p:nvPr/>
        </p:nvSpPr>
        <p:spPr>
          <a:xfrm>
            <a:off x="9340597" y="3815481"/>
            <a:ext cx="1233022"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ounded Rectangle 47"/>
          <p:cNvSpPr/>
          <p:nvPr/>
        </p:nvSpPr>
        <p:spPr>
          <a:xfrm>
            <a:off x="10674096" y="3815481"/>
            <a:ext cx="1245721" cy="461665"/>
          </a:xfrm>
          <a:prstGeom prst="roundRect">
            <a:avLst>
              <a:gd name="adj" fmla="val 1488"/>
            </a:avLst>
          </a:prstGeom>
          <a:solidFill>
            <a:schemeClr val="bg1"/>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p:cNvSpPr txBox="1"/>
          <p:nvPr/>
        </p:nvSpPr>
        <p:spPr>
          <a:xfrm>
            <a:off x="9509867" y="3815482"/>
            <a:ext cx="888386" cy="461665"/>
          </a:xfrm>
          <a:prstGeom prst="rect">
            <a:avLst/>
          </a:prstGeom>
          <a:noFill/>
        </p:spPr>
        <p:txBody>
          <a:bodyPr wrap="square" rtlCol="0">
            <a:spAutoFit/>
          </a:bodyPr>
          <a:lstStyle/>
          <a:p>
            <a:pPr algn="ctr"/>
            <a:r>
              <a:rPr lang="en-IN" sz="1200" b="1" dirty="0"/>
              <a:t>Metadata</a:t>
            </a:r>
          </a:p>
          <a:p>
            <a:pPr algn="ctr"/>
            <a:r>
              <a:rPr lang="en-IN" sz="1200" b="1" dirty="0"/>
              <a:t>Analysis</a:t>
            </a:r>
          </a:p>
        </p:txBody>
      </p:sp>
      <p:sp>
        <p:nvSpPr>
          <p:cNvPr id="36" name="TextBox 35"/>
          <p:cNvSpPr txBox="1"/>
          <p:nvPr/>
        </p:nvSpPr>
        <p:spPr>
          <a:xfrm>
            <a:off x="10795350" y="3815482"/>
            <a:ext cx="953113" cy="461665"/>
          </a:xfrm>
          <a:prstGeom prst="rect">
            <a:avLst/>
          </a:prstGeom>
          <a:noFill/>
        </p:spPr>
        <p:txBody>
          <a:bodyPr wrap="square" rtlCol="0">
            <a:spAutoFit/>
          </a:bodyPr>
          <a:lstStyle/>
          <a:p>
            <a:pPr algn="ctr"/>
            <a:r>
              <a:rPr lang="en-IN" sz="1200" b="1" dirty="0"/>
              <a:t>CDR </a:t>
            </a:r>
          </a:p>
          <a:p>
            <a:pPr algn="ctr"/>
            <a:r>
              <a:rPr lang="en-IN" sz="1200" b="1" dirty="0"/>
              <a:t>Analysis</a:t>
            </a:r>
          </a:p>
        </p:txBody>
      </p:sp>
      <p:cxnSp>
        <p:nvCxnSpPr>
          <p:cNvPr id="9" name="Straight Connector 8"/>
          <p:cNvCxnSpPr/>
          <p:nvPr/>
        </p:nvCxnSpPr>
        <p:spPr>
          <a:xfrm>
            <a:off x="1689100" y="4709160"/>
            <a:ext cx="95959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89100" y="4277146"/>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34280" y="4277146"/>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51800" y="4277146"/>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941560" y="4277146"/>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275060" y="4277146"/>
            <a:ext cx="0" cy="4320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143383" y="4709160"/>
            <a:ext cx="0" cy="46832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83A48C2-F194-ACBB-F90F-FB852160A2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503970" y="5154294"/>
            <a:ext cx="1276440" cy="872168"/>
          </a:xfrm>
          <a:prstGeom prst="rect">
            <a:avLst/>
          </a:prstGeom>
        </p:spPr>
      </p:pic>
      <p:sp>
        <p:nvSpPr>
          <p:cNvPr id="6" name="Google Shape;1231;p112">
            <a:extLst>
              <a:ext uri="{FF2B5EF4-FFF2-40B4-BE49-F238E27FC236}">
                <a16:creationId xmlns:a16="http://schemas.microsoft.com/office/drawing/2014/main" id="{615890AC-143C-D132-5E94-97873B6C20EF}"/>
              </a:ext>
            </a:extLst>
          </p:cNvPr>
          <p:cNvSpPr txBox="1">
            <a:spLocks/>
          </p:cNvSpPr>
          <p:nvPr/>
        </p:nvSpPr>
        <p:spPr>
          <a:xfrm>
            <a:off x="350044" y="5985175"/>
            <a:ext cx="11570636" cy="5682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FFFFFF"/>
              </a:buClr>
              <a:buSzPts val="2800"/>
              <a:buFont typeface="Calibri"/>
              <a:buNone/>
            </a:pPr>
            <a:r>
              <a:rPr lang="en-US" sz="3000" b="1" dirty="0">
                <a:solidFill>
                  <a:srgbClr val="FFFFFF"/>
                </a:solidFill>
                <a:latin typeface="Calibri"/>
                <a:ea typeface="Calibri"/>
                <a:cs typeface="Calibri"/>
                <a:sym typeface="Calibri"/>
              </a:rPr>
              <a:t>INTELLIGENCE ANALYTICAL CENTRE</a:t>
            </a:r>
            <a:endParaRPr lang="en-US" sz="3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5362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30;p11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988" y="-216"/>
            <a:ext cx="12192000" cy="6858000"/>
          </a:xfrm>
          <a:prstGeom prst="rect">
            <a:avLst/>
          </a:prstGeom>
          <a:noFill/>
          <a:ln>
            <a:noFill/>
          </a:ln>
        </p:spPr>
      </p:pic>
      <p:sp>
        <p:nvSpPr>
          <p:cNvPr id="2" name="Google Shape;1231;p112"/>
          <p:cNvSpPr txBox="1">
            <a:spLocks/>
          </p:cNvSpPr>
          <p:nvPr/>
        </p:nvSpPr>
        <p:spPr>
          <a:xfrm>
            <a:off x="383832" y="330917"/>
            <a:ext cx="11570636" cy="5682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FFFFFF"/>
              </a:buClr>
              <a:buSzPts val="2800"/>
              <a:buFont typeface="Calibri"/>
              <a:buNone/>
            </a:pPr>
            <a:r>
              <a:rPr lang="en-US" sz="3200" b="1" dirty="0">
                <a:solidFill>
                  <a:srgbClr val="FFFFFF"/>
                </a:solidFill>
                <a:latin typeface="Calibri"/>
                <a:ea typeface="Calibri"/>
                <a:cs typeface="Calibri"/>
                <a:sym typeface="Calibri"/>
              </a:rPr>
              <a:t>INTELLIGENCE ANALYTICAL CENTRE</a:t>
            </a:r>
            <a:endParaRPr lang="en-US" sz="3200" b="1" dirty="0">
              <a:solidFill>
                <a:schemeClr val="lt1"/>
              </a:solidFill>
              <a:latin typeface="Calibri"/>
              <a:ea typeface="Calibri"/>
              <a:cs typeface="Calibri"/>
              <a:sym typeface="Calibri"/>
            </a:endParaRPr>
          </a:p>
        </p:txBody>
      </p:sp>
      <p:sp>
        <p:nvSpPr>
          <p:cNvPr id="3" name="Google Shape;1232;p112"/>
          <p:cNvSpPr txBox="1"/>
          <p:nvPr/>
        </p:nvSpPr>
        <p:spPr>
          <a:xfrm>
            <a:off x="873373" y="6062472"/>
            <a:ext cx="2130490" cy="354314"/>
          </a:xfrm>
          <a:prstGeom prst="rect">
            <a:avLst/>
          </a:prstGeom>
          <a:noFill/>
          <a:ln>
            <a:noFill/>
          </a:ln>
        </p:spPr>
        <p:txBody>
          <a:bodyPr spcFirstLastPara="1" wrap="square" lIns="91425" tIns="45700" rIns="91425" bIns="45700" anchor="t" anchorCtr="0">
            <a:noAutofit/>
          </a:bodyPr>
          <a:lstStyle/>
          <a:p>
            <a:pPr algn="ctr"/>
            <a:r>
              <a:rPr lang="en-US" sz="1400" dirty="0">
                <a:solidFill>
                  <a:srgbClr val="FFFFFF"/>
                </a:solidFill>
                <a:latin typeface="Arial"/>
                <a:ea typeface="Arial"/>
                <a:cs typeface="Arial"/>
                <a:sym typeface="Arial"/>
              </a:rPr>
              <a:t>Analytics Centre– Video, Images, Data</a:t>
            </a:r>
          </a:p>
          <a:p>
            <a:pPr marL="0" marR="0" lvl="0" indent="0" algn="ctr" rtl="0">
              <a:spcBef>
                <a:spcPts val="0"/>
              </a:spcBef>
              <a:spcAft>
                <a:spcPts val="0"/>
              </a:spcAft>
              <a:buNone/>
            </a:pPr>
            <a:endParaRPr sz="1400" b="0" dirty="0">
              <a:solidFill>
                <a:srgbClr val="FFFFFF"/>
              </a:solidFill>
              <a:latin typeface="Arial"/>
              <a:ea typeface="Arial"/>
              <a:cs typeface="Arial"/>
              <a:sym typeface="Arial"/>
            </a:endParaRPr>
          </a:p>
        </p:txBody>
      </p:sp>
      <p:sp>
        <p:nvSpPr>
          <p:cNvPr id="4" name="Google Shape;1233;p112"/>
          <p:cNvSpPr txBox="1"/>
          <p:nvPr/>
        </p:nvSpPr>
        <p:spPr>
          <a:xfrm>
            <a:off x="9002975" y="6112559"/>
            <a:ext cx="2180274" cy="322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dirty="0">
                <a:solidFill>
                  <a:srgbClr val="FFFFFF"/>
                </a:solidFill>
                <a:latin typeface="Arial"/>
                <a:ea typeface="Arial"/>
                <a:cs typeface="Arial"/>
                <a:sym typeface="Arial"/>
              </a:rPr>
              <a:t>Predictive Intelligence and alerts</a:t>
            </a:r>
            <a:endParaRPr sz="1400" b="0" dirty="0">
              <a:solidFill>
                <a:srgbClr val="FFFFFF"/>
              </a:solidFill>
              <a:latin typeface="Arial"/>
              <a:ea typeface="Arial"/>
              <a:cs typeface="Arial"/>
              <a:sym typeface="Arial"/>
            </a:endParaRPr>
          </a:p>
        </p:txBody>
      </p:sp>
      <p:sp>
        <p:nvSpPr>
          <p:cNvPr id="5" name="Google Shape;1234;p112"/>
          <p:cNvSpPr txBox="1"/>
          <p:nvPr/>
        </p:nvSpPr>
        <p:spPr>
          <a:xfrm>
            <a:off x="1088141" y="3970046"/>
            <a:ext cx="2278549" cy="307777"/>
          </a:xfrm>
          <a:prstGeom prst="rect">
            <a:avLst/>
          </a:prstGeom>
          <a:noFill/>
          <a:ln>
            <a:noFill/>
          </a:ln>
        </p:spPr>
        <p:txBody>
          <a:bodyPr spcFirstLastPara="1" wrap="square" lIns="91425" tIns="45700" rIns="91425" bIns="45700" anchor="t" anchorCtr="0">
            <a:noAutofit/>
          </a:bodyPr>
          <a:lstStyle/>
          <a:p>
            <a:pPr lvl="0" algn="ctr"/>
            <a:r>
              <a:rPr lang="en-US" sz="1400" dirty="0">
                <a:solidFill>
                  <a:srgbClr val="FFFFFF"/>
                </a:solidFill>
                <a:latin typeface="Arial"/>
                <a:ea typeface="Arial"/>
                <a:cs typeface="Arial"/>
                <a:sym typeface="Arial"/>
              </a:rPr>
              <a:t>Data Ingestion</a:t>
            </a:r>
          </a:p>
          <a:p>
            <a:pPr lvl="0" algn="ctr"/>
            <a:endParaRPr lang="en-US" sz="1400" dirty="0">
              <a:solidFill>
                <a:srgbClr val="FFFFFF"/>
              </a:solidFill>
              <a:latin typeface="Arial"/>
              <a:ea typeface="Arial"/>
              <a:cs typeface="Arial"/>
              <a:sym typeface="Arial"/>
            </a:endParaRPr>
          </a:p>
        </p:txBody>
      </p:sp>
      <p:pic>
        <p:nvPicPr>
          <p:cNvPr id="6" name="Google Shape;1238;p112"/>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flipH="1">
            <a:off x="7808975" y="4639647"/>
            <a:ext cx="4125957" cy="1362444"/>
          </a:xfrm>
          <a:prstGeom prst="rect">
            <a:avLst/>
          </a:prstGeom>
          <a:noFill/>
          <a:ln>
            <a:noFill/>
          </a:ln>
          <a:effectLst>
            <a:outerShdw blurRad="279400" dist="76200" dir="5400000" algn="t" rotWithShape="0">
              <a:srgbClr val="000000">
                <a:alpha val="26666"/>
              </a:srgbClr>
            </a:outerShdw>
          </a:effectLst>
        </p:spPr>
      </p:pic>
      <p:pic>
        <p:nvPicPr>
          <p:cNvPr id="7" name="Google Shape;1239;p112"/>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0" y="4499138"/>
            <a:ext cx="4380587" cy="1446525"/>
          </a:xfrm>
          <a:prstGeom prst="rect">
            <a:avLst/>
          </a:prstGeom>
          <a:noFill/>
          <a:ln>
            <a:noFill/>
          </a:ln>
          <a:effectLst>
            <a:outerShdw blurRad="279400" dist="76200" dir="5400000" algn="t" rotWithShape="0">
              <a:srgbClr val="000000">
                <a:alpha val="26666"/>
              </a:srgbClr>
            </a:outerShdw>
          </a:effectLst>
        </p:spPr>
      </p:pic>
      <p:pic>
        <p:nvPicPr>
          <p:cNvPr id="8" name="Google Shape;1240;p112"/>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612724" y="2767883"/>
            <a:ext cx="3552156" cy="1172969"/>
          </a:xfrm>
          <a:prstGeom prst="rect">
            <a:avLst/>
          </a:prstGeom>
          <a:noFill/>
          <a:ln>
            <a:noFill/>
          </a:ln>
          <a:effectLst>
            <a:outerShdw blurRad="279400" dist="76200" dir="5400000" algn="t" rotWithShape="0">
              <a:srgbClr val="000000">
                <a:alpha val="26666"/>
              </a:srgbClr>
            </a:outerShdw>
          </a:effectLst>
        </p:spPr>
      </p:pic>
      <p:pic>
        <p:nvPicPr>
          <p:cNvPr id="9" name="Google Shape;1241;p112"/>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3263918" y="5650028"/>
            <a:ext cx="4727318" cy="506513"/>
          </a:xfrm>
          <a:prstGeom prst="rect">
            <a:avLst/>
          </a:prstGeom>
          <a:noFill/>
          <a:ln>
            <a:noFill/>
          </a:ln>
        </p:spPr>
      </p:pic>
      <p:pic>
        <p:nvPicPr>
          <p:cNvPr id="10" name="Google Shape;1243;p112"/>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4457851" y="3986775"/>
            <a:ext cx="2297783" cy="1780459"/>
          </a:xfrm>
          <a:prstGeom prst="rect">
            <a:avLst/>
          </a:prstGeom>
          <a:noFill/>
          <a:ln>
            <a:noFill/>
          </a:ln>
        </p:spPr>
      </p:pic>
      <p:pic>
        <p:nvPicPr>
          <p:cNvPr id="11" name="Google Shape;1245;p112"/>
          <p:cNvPicPr preferRelativeResize="0"/>
          <p:nvPr/>
        </p:nvPicPr>
        <p:blipFill rotWithShape="1">
          <a:blip r:embed="rId8" cstate="print">
            <a:alphaModFix/>
            <a:extLst>
              <a:ext uri="{28A0092B-C50C-407E-A947-70E740481C1C}">
                <a14:useLocalDpi xmlns:a14="http://schemas.microsoft.com/office/drawing/2010/main" val="0"/>
              </a:ext>
            </a:extLst>
          </a:blip>
          <a:srcRect/>
          <a:stretch/>
        </p:blipFill>
        <p:spPr>
          <a:xfrm>
            <a:off x="612724" y="1063492"/>
            <a:ext cx="2048064" cy="1298800"/>
          </a:xfrm>
          <a:prstGeom prst="rect">
            <a:avLst/>
          </a:prstGeom>
          <a:noFill/>
          <a:ln>
            <a:noFill/>
          </a:ln>
        </p:spPr>
      </p:pic>
      <p:pic>
        <p:nvPicPr>
          <p:cNvPr id="12" name="Google Shape;1246;p112"/>
          <p:cNvPicPr preferRelativeResize="0"/>
          <p:nvPr/>
        </p:nvPicPr>
        <p:blipFill rotWithShape="1">
          <a:blip r:embed="rId9" cstate="print">
            <a:alphaModFix/>
            <a:extLst>
              <a:ext uri="{28A0092B-C50C-407E-A947-70E740481C1C}">
                <a14:useLocalDpi xmlns:a14="http://schemas.microsoft.com/office/drawing/2010/main" val="0"/>
              </a:ext>
            </a:extLst>
          </a:blip>
          <a:srcRect r="8066"/>
          <a:stretch/>
        </p:blipFill>
        <p:spPr>
          <a:xfrm>
            <a:off x="2862974" y="1056518"/>
            <a:ext cx="2033511" cy="1300201"/>
          </a:xfrm>
          <a:prstGeom prst="rect">
            <a:avLst/>
          </a:prstGeom>
          <a:noFill/>
          <a:ln>
            <a:noFill/>
          </a:ln>
        </p:spPr>
      </p:pic>
      <p:pic>
        <p:nvPicPr>
          <p:cNvPr id="13" name="Google Shape;1248;p112"/>
          <p:cNvPicPr preferRelativeResize="0"/>
          <p:nvPr/>
        </p:nvPicPr>
        <p:blipFill rotWithShape="1">
          <a:blip r:embed="rId10" cstate="print">
            <a:alphaModFix/>
            <a:extLst>
              <a:ext uri="{28A0092B-C50C-407E-A947-70E740481C1C}">
                <a14:useLocalDpi xmlns:a14="http://schemas.microsoft.com/office/drawing/2010/main" val="0"/>
              </a:ext>
            </a:extLst>
          </a:blip>
          <a:srcRect b="5246"/>
          <a:stretch/>
        </p:blipFill>
        <p:spPr>
          <a:xfrm>
            <a:off x="9563004" y="1051360"/>
            <a:ext cx="2071424" cy="1310129"/>
          </a:xfrm>
          <a:prstGeom prst="rect">
            <a:avLst/>
          </a:prstGeom>
          <a:noFill/>
          <a:ln>
            <a:noFill/>
          </a:ln>
        </p:spPr>
      </p:pic>
      <p:pic>
        <p:nvPicPr>
          <p:cNvPr id="14" name="Google Shape;1251;p112"/>
          <p:cNvPicPr preferRelativeResize="0"/>
          <p:nvPr/>
        </p:nvPicPr>
        <p:blipFill rotWithShape="1">
          <a:blip r:embed="rId11" cstate="print">
            <a:alphaModFix/>
            <a:extLst>
              <a:ext uri="{28A0092B-C50C-407E-A947-70E740481C1C}">
                <a14:useLocalDpi xmlns:a14="http://schemas.microsoft.com/office/drawing/2010/main" val="0"/>
              </a:ext>
            </a:extLst>
          </a:blip>
          <a:srcRect t="2777"/>
          <a:stretch/>
        </p:blipFill>
        <p:spPr>
          <a:xfrm>
            <a:off x="5084374" y="1055912"/>
            <a:ext cx="2026193" cy="1293133"/>
          </a:xfrm>
          <a:prstGeom prst="rect">
            <a:avLst/>
          </a:prstGeom>
          <a:noFill/>
          <a:ln>
            <a:noFill/>
          </a:ln>
        </p:spPr>
      </p:pic>
      <p:pic>
        <p:nvPicPr>
          <p:cNvPr id="15" name="Google Shape;1252;p112"/>
          <p:cNvPicPr preferRelativeResize="0"/>
          <p:nvPr/>
        </p:nvPicPr>
        <p:blipFill rotWithShape="1">
          <a:blip r:embed="rId12" cstate="print">
            <a:alphaModFix/>
            <a:extLst>
              <a:ext uri="{28A0092B-C50C-407E-A947-70E740481C1C}">
                <a14:useLocalDpi xmlns:a14="http://schemas.microsoft.com/office/drawing/2010/main" val="0"/>
              </a:ext>
            </a:extLst>
          </a:blip>
          <a:srcRect t="4738" r="16368"/>
          <a:stretch/>
        </p:blipFill>
        <p:spPr>
          <a:xfrm>
            <a:off x="7277528" y="1052218"/>
            <a:ext cx="2118515" cy="1306352"/>
          </a:xfrm>
          <a:prstGeom prst="rect">
            <a:avLst/>
          </a:prstGeom>
          <a:noFill/>
          <a:ln>
            <a:noFill/>
          </a:ln>
        </p:spPr>
      </p:pic>
      <p:pic>
        <p:nvPicPr>
          <p:cNvPr id="17" name="Picture 16">
            <a:extLst>
              <a:ext uri="{FF2B5EF4-FFF2-40B4-BE49-F238E27FC236}">
                <a16:creationId xmlns:a16="http://schemas.microsoft.com/office/drawing/2014/main" id="{EC9FD745-9640-16A5-6FFE-F6E221A1EE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268883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 y="-16615"/>
            <a:ext cx="12186049" cy="68546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20" y="2068019"/>
            <a:ext cx="11378238" cy="4341458"/>
          </a:xfrm>
          <a:prstGeom prst="rect">
            <a:avLst/>
          </a:prstGeom>
        </p:spPr>
      </p:pic>
      <p:sp>
        <p:nvSpPr>
          <p:cNvPr id="27" name="Rectangle 26"/>
          <p:cNvSpPr/>
          <p:nvPr/>
        </p:nvSpPr>
        <p:spPr>
          <a:xfrm>
            <a:off x="463021" y="3640672"/>
            <a:ext cx="3670830" cy="52368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p:cNvSpPr/>
          <p:nvPr/>
        </p:nvSpPr>
        <p:spPr>
          <a:xfrm>
            <a:off x="4312645" y="3640672"/>
            <a:ext cx="3670830" cy="52368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p:nvSpPr>
        <p:spPr>
          <a:xfrm>
            <a:off x="8162268" y="3640672"/>
            <a:ext cx="3701935" cy="52368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2477230" y="5891131"/>
            <a:ext cx="3670830" cy="52368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6335998" y="5891131"/>
            <a:ext cx="3670830" cy="52368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p:cNvSpPr>
            <a:spLocks noGrp="1"/>
          </p:cNvSpPr>
          <p:nvPr>
            <p:ph type="title"/>
          </p:nvPr>
        </p:nvSpPr>
        <p:spPr>
          <a:xfrm>
            <a:off x="440074" y="2533833"/>
            <a:ext cx="3725067" cy="1155561"/>
          </a:xfrm>
        </p:spPr>
        <p:txBody>
          <a:bodyPr>
            <a:noAutofit/>
          </a:bodyPr>
          <a:lstStyle/>
          <a:p>
            <a:br>
              <a:rPr lang="en-IN" sz="5000" dirty="0">
                <a:solidFill>
                  <a:schemeClr val="bg1"/>
                </a:solidFill>
                <a:latin typeface="+mn-lt"/>
              </a:rPr>
            </a:br>
            <a:endParaRPr lang="en-IN" sz="5000" dirty="0">
              <a:solidFill>
                <a:schemeClr val="bg1"/>
              </a:solidFill>
              <a:latin typeface="+mn-lt"/>
            </a:endParaRPr>
          </a:p>
        </p:txBody>
      </p:sp>
      <p:sp>
        <p:nvSpPr>
          <p:cNvPr id="31" name="Title 2"/>
          <p:cNvSpPr txBox="1">
            <a:spLocks/>
          </p:cNvSpPr>
          <p:nvPr/>
        </p:nvSpPr>
        <p:spPr>
          <a:xfrm>
            <a:off x="8345420" y="3748529"/>
            <a:ext cx="3386332" cy="533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bg1"/>
                </a:solidFill>
                <a:latin typeface="+mn-lt"/>
                <a:ea typeface="Verdana" pitchFamily="34" charset="0"/>
                <a:cs typeface="Verdana" pitchFamily="34" charset="0"/>
              </a:rPr>
              <a:t>Open source Databases and Social Media Monitoring</a:t>
            </a:r>
          </a:p>
          <a:p>
            <a:pPr algn="ctr"/>
            <a:endParaRPr lang="en-IN" sz="1400" b="1" dirty="0">
              <a:solidFill>
                <a:schemeClr val="bg1"/>
              </a:solidFill>
              <a:latin typeface="+mn-lt"/>
            </a:endParaRPr>
          </a:p>
        </p:txBody>
      </p:sp>
      <p:sp>
        <p:nvSpPr>
          <p:cNvPr id="43" name="Title 2"/>
          <p:cNvSpPr txBox="1">
            <a:spLocks/>
          </p:cNvSpPr>
          <p:nvPr/>
        </p:nvSpPr>
        <p:spPr>
          <a:xfrm>
            <a:off x="2837861" y="6020828"/>
            <a:ext cx="2949568" cy="436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bg1"/>
                </a:solidFill>
                <a:latin typeface="+mn-lt"/>
                <a:ea typeface="Verdana" pitchFamily="34" charset="0"/>
                <a:cs typeface="Verdana" pitchFamily="34" charset="0"/>
              </a:rPr>
              <a:t>Call Data Record Analyzer</a:t>
            </a:r>
          </a:p>
          <a:p>
            <a:pPr algn="ctr"/>
            <a:endParaRPr lang="en-IN" sz="1400" dirty="0">
              <a:solidFill>
                <a:schemeClr val="bg1"/>
              </a:solidFill>
              <a:latin typeface="+mn-lt"/>
            </a:endParaRPr>
          </a:p>
        </p:txBody>
      </p:sp>
      <p:sp>
        <p:nvSpPr>
          <p:cNvPr id="47" name="TextBox 46"/>
          <p:cNvSpPr txBox="1"/>
          <p:nvPr/>
        </p:nvSpPr>
        <p:spPr>
          <a:xfrm>
            <a:off x="1318740" y="1359823"/>
            <a:ext cx="9658639" cy="523220"/>
          </a:xfrm>
          <a:prstGeom prst="rect">
            <a:avLst/>
          </a:prstGeom>
          <a:noFill/>
        </p:spPr>
        <p:txBody>
          <a:bodyPr wrap="square" rtlCol="0">
            <a:spAutoFit/>
          </a:bodyPr>
          <a:lstStyle/>
          <a:p>
            <a:pPr algn="ctr"/>
            <a:r>
              <a:rPr lang="en-US" sz="1400" dirty="0">
                <a:solidFill>
                  <a:schemeClr val="bg1"/>
                </a:solidFill>
              </a:rPr>
              <a:t>A framework with multiple module based on </a:t>
            </a:r>
            <a:r>
              <a:rPr lang="en-US" sz="1400" b="1" dirty="0">
                <a:solidFill>
                  <a:schemeClr val="bg1"/>
                </a:solidFill>
              </a:rPr>
              <a:t>Big Data Analytics, Artifical Intelligence, Natural Language Comprehension, Predictive Modeling </a:t>
            </a:r>
            <a:r>
              <a:rPr lang="en-US" sz="1400" dirty="0">
                <a:solidFill>
                  <a:schemeClr val="bg1"/>
                </a:solidFill>
              </a:rPr>
              <a:t>and</a:t>
            </a:r>
            <a:r>
              <a:rPr lang="en-US" sz="1400" b="1" dirty="0">
                <a:solidFill>
                  <a:schemeClr val="accent4"/>
                </a:solidFill>
              </a:rPr>
              <a:t> </a:t>
            </a:r>
            <a:r>
              <a:rPr lang="en-US" sz="1400" b="1" dirty="0">
                <a:solidFill>
                  <a:schemeClr val="bg1"/>
                </a:solidFill>
              </a:rPr>
              <a:t>Smarter Analytics.</a:t>
            </a:r>
          </a:p>
        </p:txBody>
      </p:sp>
      <p:sp>
        <p:nvSpPr>
          <p:cNvPr id="12" name="Title 2"/>
          <p:cNvSpPr txBox="1">
            <a:spLocks/>
          </p:cNvSpPr>
          <p:nvPr/>
        </p:nvSpPr>
        <p:spPr>
          <a:xfrm>
            <a:off x="4497231" y="3690624"/>
            <a:ext cx="3308560" cy="436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bg1"/>
                </a:solidFill>
                <a:latin typeface="+mn-lt"/>
                <a:ea typeface="Verdana" pitchFamily="34" charset="0"/>
                <a:cs typeface="Verdana" pitchFamily="34" charset="0"/>
              </a:rPr>
              <a:t>Telecom Metadata Analysis</a:t>
            </a:r>
            <a:endParaRPr lang="en-IN" sz="1400" b="1" dirty="0">
              <a:solidFill>
                <a:schemeClr val="bg1"/>
              </a:solidFill>
              <a:latin typeface="+mn-lt"/>
            </a:endParaRPr>
          </a:p>
        </p:txBody>
      </p:sp>
      <p:sp>
        <p:nvSpPr>
          <p:cNvPr id="13" name="Title 2"/>
          <p:cNvSpPr txBox="1">
            <a:spLocks/>
          </p:cNvSpPr>
          <p:nvPr/>
        </p:nvSpPr>
        <p:spPr>
          <a:xfrm>
            <a:off x="664732" y="3671914"/>
            <a:ext cx="3222914" cy="436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bg1"/>
                </a:solidFill>
                <a:latin typeface="+mn-lt"/>
                <a:ea typeface="Verdana" pitchFamily="34" charset="0"/>
                <a:cs typeface="Verdana" pitchFamily="34" charset="0"/>
              </a:rPr>
              <a:t>Computer Vision – Facial Biometrics and Image Analytics</a:t>
            </a:r>
            <a:endParaRPr lang="en-IN" sz="1400" b="1" dirty="0">
              <a:solidFill>
                <a:schemeClr val="bg1"/>
              </a:solidFill>
              <a:latin typeface="+mn-lt"/>
            </a:endParaRPr>
          </a:p>
        </p:txBody>
      </p:sp>
      <p:sp>
        <p:nvSpPr>
          <p:cNvPr id="14" name="Title 2"/>
          <p:cNvSpPr txBox="1">
            <a:spLocks/>
          </p:cNvSpPr>
          <p:nvPr/>
        </p:nvSpPr>
        <p:spPr>
          <a:xfrm>
            <a:off x="6621390" y="5845465"/>
            <a:ext cx="3180978" cy="436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400" dirty="0">
              <a:solidFill>
                <a:schemeClr val="bg1"/>
              </a:solidFill>
              <a:latin typeface="+mn-lt"/>
              <a:ea typeface="Verdana" pitchFamily="34" charset="0"/>
              <a:cs typeface="Verdana" pitchFamily="34" charset="0"/>
            </a:endParaRPr>
          </a:p>
          <a:p>
            <a:pPr algn="ctr"/>
            <a:r>
              <a:rPr lang="en-US" sz="1400" b="1" dirty="0">
                <a:solidFill>
                  <a:schemeClr val="bg1"/>
                </a:solidFill>
                <a:latin typeface="+mn-lt"/>
                <a:ea typeface="Verdana" pitchFamily="34" charset="0"/>
                <a:cs typeface="Verdana" pitchFamily="34" charset="0"/>
              </a:rPr>
              <a:t>Extract intelligence from unstructured &amp; structured datasets</a:t>
            </a:r>
            <a:endParaRPr lang="en-IN" sz="1400" b="1" dirty="0">
              <a:solidFill>
                <a:schemeClr val="bg1"/>
              </a:solidFill>
              <a:latin typeface="+mn-lt"/>
            </a:endParaRPr>
          </a:p>
        </p:txBody>
      </p:sp>
      <p:sp>
        <p:nvSpPr>
          <p:cNvPr id="18" name="Shape 5">
            <a:extLst>
              <a:ext uri="{FF2B5EF4-FFF2-40B4-BE49-F238E27FC236}">
                <a16:creationId xmlns:a16="http://schemas.microsoft.com/office/drawing/2014/main" id="{8076A809-A09D-46A9-8FFB-67F780DC6A9E}"/>
              </a:ext>
            </a:extLst>
          </p:cNvPr>
          <p:cNvSpPr/>
          <p:nvPr/>
        </p:nvSpPr>
        <p:spPr>
          <a:xfrm>
            <a:off x="199428" y="6531935"/>
            <a:ext cx="5588001" cy="2718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100">
                <a:solidFill>
                  <a:srgbClr val="000000"/>
                </a:solidFill>
                <a:latin typeface="Lato Light"/>
                <a:ea typeface="Lato Light"/>
                <a:cs typeface="Lato Light"/>
                <a:sym typeface="Lato Light"/>
              </a:defRPr>
            </a:lvl1pPr>
          </a:lstStyle>
          <a:p>
            <a:r>
              <a:rPr dirty="0">
                <a:solidFill>
                  <a:srgbClr val="444444"/>
                </a:solidFill>
                <a:latin typeface="Arial" panose="020B0604020202020204" pitchFamily="34" charset="0"/>
                <a:cs typeface="Arial" panose="020B0604020202020204" pitchFamily="34" charset="0"/>
              </a:rPr>
              <a:t>© 201</a:t>
            </a:r>
            <a:r>
              <a:rPr lang="en-IN" dirty="0">
                <a:solidFill>
                  <a:srgbClr val="444444"/>
                </a:solidFill>
                <a:latin typeface="Arial" panose="020B0604020202020204" pitchFamily="34" charset="0"/>
                <a:cs typeface="Arial" panose="020B0604020202020204" pitchFamily="34" charset="0"/>
              </a:rPr>
              <a:t>8</a:t>
            </a:r>
            <a:r>
              <a:rPr lang="en-IN" baseline="0" dirty="0">
                <a:solidFill>
                  <a:srgbClr val="444444"/>
                </a:solidFill>
                <a:latin typeface="Arial" panose="020B0604020202020204" pitchFamily="34" charset="0"/>
                <a:cs typeface="Arial" panose="020B0604020202020204" pitchFamily="34" charset="0"/>
              </a:rPr>
              <a:t> </a:t>
            </a:r>
            <a:r>
              <a:rPr lang="en-IN" baseline="0" dirty="0" err="1">
                <a:solidFill>
                  <a:srgbClr val="444444"/>
                </a:solidFill>
                <a:latin typeface="Arial" panose="020B0604020202020204" pitchFamily="34" charset="0"/>
                <a:cs typeface="Arial" panose="020B0604020202020204" pitchFamily="34" charset="0"/>
              </a:rPr>
              <a:t>Innefu</a:t>
            </a:r>
            <a:r>
              <a:rPr dirty="0">
                <a:solidFill>
                  <a:srgbClr val="444444"/>
                </a:solidFill>
                <a:latin typeface="Arial" panose="020B0604020202020204" pitchFamily="34" charset="0"/>
                <a:cs typeface="Arial" panose="020B0604020202020204" pitchFamily="34" charset="0"/>
              </a:rPr>
              <a:t> |  Confidential  </a:t>
            </a:r>
          </a:p>
        </p:txBody>
      </p:sp>
      <p:sp>
        <p:nvSpPr>
          <p:cNvPr id="19" name="TextBox 18">
            <a:extLst>
              <a:ext uri="{FF2B5EF4-FFF2-40B4-BE49-F238E27FC236}">
                <a16:creationId xmlns:a16="http://schemas.microsoft.com/office/drawing/2014/main" id="{E15ADCCE-A8DA-487C-9BD7-C77DBA5A330B}"/>
              </a:ext>
            </a:extLst>
          </p:cNvPr>
          <p:cNvSpPr txBox="1"/>
          <p:nvPr/>
        </p:nvSpPr>
        <p:spPr>
          <a:xfrm>
            <a:off x="11592063" y="6541079"/>
            <a:ext cx="381000" cy="2808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fld id="{4833C41C-0D19-4AFC-9ECB-0CBEF8C4B3C9}" type="slidenum">
              <a:rPr kumimoji="0" lang="en-IN" sz="1200" b="0" i="0" u="none" strike="noStrike" cap="none" spc="0" normalizeH="0" baseline="0" smtClean="0">
                <a:ln>
                  <a:noFill/>
                </a:ln>
                <a:solidFill>
                  <a:srgbClr val="009DE0"/>
                </a:solidFill>
                <a:effectLst/>
                <a:uFillTx/>
                <a:latin typeface="Arial" panose="020B0604020202020204" pitchFamily="34" charset="0"/>
                <a:ea typeface="Lato" panose="020F0502020204030203" pitchFamily="34" charset="0"/>
                <a:cs typeface="Arial" panose="020B0604020202020204" pitchFamily="34" charset="0"/>
                <a:sym typeface="Gill Sans"/>
              </a:rPr>
              <a:pPr marL="0" marR="0" indent="0" algn="ctr" defTabSz="546100" rtl="0" fontAlgn="auto" latinLnBrk="0" hangingPunct="0">
                <a:lnSpc>
                  <a:spcPct val="100000"/>
                </a:lnSpc>
                <a:spcBef>
                  <a:spcPts val="0"/>
                </a:spcBef>
                <a:spcAft>
                  <a:spcPts val="0"/>
                </a:spcAft>
                <a:buClrTx/>
                <a:buSzTx/>
                <a:buFontTx/>
                <a:buNone/>
                <a:tabLst/>
              </a:pPr>
              <a:t>5</a:t>
            </a:fld>
            <a:endParaRPr kumimoji="0" lang="en-IN" sz="1200" b="0" i="0" u="none" strike="noStrike" cap="none" spc="0" normalizeH="0" baseline="0" dirty="0">
              <a:ln>
                <a:noFill/>
              </a:ln>
              <a:solidFill>
                <a:srgbClr val="009DE0"/>
              </a:solidFill>
              <a:effectLst/>
              <a:uFillTx/>
              <a:latin typeface="Arial" panose="020B0604020202020204" pitchFamily="34" charset="0"/>
              <a:ea typeface="Lato" panose="020F0502020204030203" pitchFamily="34" charset="0"/>
              <a:cs typeface="Arial" panose="020B0604020202020204" pitchFamily="34" charset="0"/>
              <a:sym typeface="Gill Sans"/>
            </a:endParaRPr>
          </a:p>
        </p:txBody>
      </p:sp>
      <p:sp>
        <p:nvSpPr>
          <p:cNvPr id="21" name="Rectangle 20"/>
          <p:cNvSpPr/>
          <p:nvPr/>
        </p:nvSpPr>
        <p:spPr>
          <a:xfrm>
            <a:off x="0" y="6466703"/>
            <a:ext cx="12197166" cy="39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a:extLst>
              <a:ext uri="{FF2B5EF4-FFF2-40B4-BE49-F238E27FC236}">
                <a16:creationId xmlns:a16="http://schemas.microsoft.com/office/drawing/2014/main" id="{5F1F69D6-EAC5-14F8-A263-33826831A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pic>
        <p:nvPicPr>
          <p:cNvPr id="3" name="Picture 2">
            <a:extLst>
              <a:ext uri="{FF2B5EF4-FFF2-40B4-BE49-F238E27FC236}">
                <a16:creationId xmlns:a16="http://schemas.microsoft.com/office/drawing/2014/main" id="{F0FAC090-FC56-6D87-5373-372A06E9A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038" y="-42532"/>
            <a:ext cx="1276440" cy="872168"/>
          </a:xfrm>
          <a:prstGeom prst="rect">
            <a:avLst/>
          </a:prstGeom>
        </p:spPr>
      </p:pic>
      <p:sp>
        <p:nvSpPr>
          <p:cNvPr id="6" name="Google Shape;1231;p112">
            <a:extLst>
              <a:ext uri="{FF2B5EF4-FFF2-40B4-BE49-F238E27FC236}">
                <a16:creationId xmlns:a16="http://schemas.microsoft.com/office/drawing/2014/main" id="{91878334-6E43-6D76-4708-63C93967FFCC}"/>
              </a:ext>
            </a:extLst>
          </p:cNvPr>
          <p:cNvSpPr txBox="1">
            <a:spLocks/>
          </p:cNvSpPr>
          <p:nvPr/>
        </p:nvSpPr>
        <p:spPr>
          <a:xfrm>
            <a:off x="77112" y="788349"/>
            <a:ext cx="11570636" cy="5682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FFFFFF"/>
              </a:buClr>
              <a:buSzPts val="2800"/>
              <a:buFont typeface="Calibri"/>
              <a:buNone/>
            </a:pPr>
            <a:r>
              <a:rPr lang="en-US" sz="3000" b="1" dirty="0">
                <a:solidFill>
                  <a:srgbClr val="FFFFFF"/>
                </a:solidFill>
                <a:latin typeface="Calibri"/>
                <a:ea typeface="Calibri"/>
                <a:cs typeface="Calibri"/>
                <a:sym typeface="Calibri"/>
              </a:rPr>
              <a:t>NetMind - Big Data Analytics Solution</a:t>
            </a:r>
            <a:endParaRPr lang="en-US" sz="3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30713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1" name="Rectangle 10"/>
          <p:cNvSpPr/>
          <p:nvPr/>
        </p:nvSpPr>
        <p:spPr>
          <a:xfrm>
            <a:off x="0" y="-1"/>
            <a:ext cx="12192000" cy="646481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89569" y="945061"/>
            <a:ext cx="4495132" cy="954107"/>
          </a:xfrm>
          <a:prstGeom prst="rect">
            <a:avLst/>
          </a:prstGeom>
          <a:noFill/>
        </p:spPr>
        <p:txBody>
          <a:bodyPr wrap="square" rtlCol="0">
            <a:spAutoFit/>
          </a:bodyPr>
          <a:lstStyle/>
          <a:p>
            <a:endParaRPr lang="en-US" sz="5600" dirty="0">
              <a:solidFill>
                <a:schemeClr val="accent4">
                  <a:lumMod val="60000"/>
                  <a:lumOff val="40000"/>
                </a:schemeClr>
              </a:solidFill>
              <a:latin typeface="Anton" panose="02000503000000000000" pitchFamily="2" charset="0"/>
            </a:endParaRPr>
          </a:p>
        </p:txBody>
      </p:sp>
      <p:sp>
        <p:nvSpPr>
          <p:cNvPr id="14" name="Rectangle 13">
            <a:extLst>
              <a:ext uri="{FF2B5EF4-FFF2-40B4-BE49-F238E27FC236}">
                <a16:creationId xmlns:a16="http://schemas.microsoft.com/office/drawing/2014/main" id="{FD714170-6C63-4C8E-BD3D-D8948B853A1D}"/>
              </a:ext>
            </a:extLst>
          </p:cNvPr>
          <p:cNvSpPr/>
          <p:nvPr/>
        </p:nvSpPr>
        <p:spPr>
          <a:xfrm>
            <a:off x="1598328" y="3232404"/>
            <a:ext cx="8770967" cy="646331"/>
          </a:xfrm>
          <a:prstGeom prst="rect">
            <a:avLst/>
          </a:prstGeom>
          <a:effectLst>
            <a:outerShdw blurRad="76200" dir="18900000" sy="23000" kx="-1200000" algn="bl" rotWithShape="0">
              <a:prstClr val="black">
                <a:alpha val="20000"/>
              </a:prstClr>
            </a:outerShdw>
          </a:effectLst>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DATA LAKE</a:t>
            </a:r>
            <a:endParaRPr lang="en-US" sz="4400"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0" y="6466703"/>
            <a:ext cx="12192000" cy="39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DB0395E1-528B-7314-9E94-749393B09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164355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253BF83-F778-9B4D-EDCD-68D1254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 y="-16615"/>
            <a:ext cx="12186049" cy="6854653"/>
          </a:xfrm>
          <a:prstGeom prst="rect">
            <a:avLst/>
          </a:prstGeom>
        </p:spPr>
      </p:pic>
      <p:sp>
        <p:nvSpPr>
          <p:cNvPr id="2" name="Title 1"/>
          <p:cNvSpPr>
            <a:spLocks noGrp="1"/>
          </p:cNvSpPr>
          <p:nvPr>
            <p:ph type="title"/>
          </p:nvPr>
        </p:nvSpPr>
        <p:spPr>
          <a:xfrm>
            <a:off x="521677" y="233729"/>
            <a:ext cx="10515600" cy="512319"/>
          </a:xfrm>
        </p:spPr>
        <p:txBody>
          <a:bodyPr>
            <a:noAutofit/>
          </a:bodyPr>
          <a:lstStyle/>
          <a:p>
            <a:r>
              <a:rPr lang="en-IN" sz="2600" b="1" dirty="0">
                <a:solidFill>
                  <a:prstClr val="white">
                    <a:lumMod val="95000"/>
                  </a:prstClr>
                </a:solidFill>
                <a:latin typeface="Verdana" panose="020B0604030504040204" pitchFamily="34" charset="0"/>
                <a:ea typeface="Verdana" panose="020B0604030504040204" pitchFamily="34" charset="0"/>
              </a:rPr>
              <a:t>Data</a:t>
            </a:r>
            <a:r>
              <a:rPr lang="en-IN" sz="2600" b="1" dirty="0">
                <a:solidFill>
                  <a:schemeClr val="bg1"/>
                </a:solidFill>
                <a:latin typeface="Verdana" panose="020B0604030504040204" pitchFamily="34" charset="0"/>
                <a:ea typeface="Verdana" panose="020B0604030504040204" pitchFamily="34" charset="0"/>
              </a:rPr>
              <a:t> </a:t>
            </a:r>
            <a:r>
              <a:rPr lang="en-IN" sz="2600" b="1" dirty="0">
                <a:solidFill>
                  <a:prstClr val="white">
                    <a:lumMod val="95000"/>
                  </a:prstClr>
                </a:solidFill>
                <a:latin typeface="Verdana" panose="020B0604030504040204" pitchFamily="34" charset="0"/>
                <a:ea typeface="Verdana" panose="020B0604030504040204" pitchFamily="34" charset="0"/>
              </a:rPr>
              <a:t>Gathering and Collection</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334" y="961224"/>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732" y="930330"/>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998" y="907526"/>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873" y="944751"/>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21568" y="2260354"/>
            <a:ext cx="998991" cy="276999"/>
          </a:xfrm>
          <a:prstGeom prst="rect">
            <a:avLst/>
          </a:prstGeom>
          <a:noFill/>
        </p:spPr>
        <p:txBody>
          <a:bodyPr wrap="none" rtlCol="0">
            <a:spAutoFit/>
          </a:bodyPr>
          <a:lstStyle/>
          <a:p>
            <a:r>
              <a:rPr lang="en-IN" sz="1200" b="1" dirty="0">
                <a:solidFill>
                  <a:schemeClr val="bg1"/>
                </a:solidFill>
                <a:latin typeface="Verdana" pitchFamily="34" charset="0"/>
                <a:ea typeface="Verdana" pitchFamily="34" charset="0"/>
                <a:cs typeface="Verdana" pitchFamily="34" charset="0"/>
              </a:rPr>
              <a:t>Police DB</a:t>
            </a:r>
          </a:p>
        </p:txBody>
      </p:sp>
      <p:sp>
        <p:nvSpPr>
          <p:cNvPr id="10" name="TextBox 9"/>
          <p:cNvSpPr txBox="1"/>
          <p:nvPr/>
        </p:nvSpPr>
        <p:spPr>
          <a:xfrm>
            <a:off x="2941826" y="2258066"/>
            <a:ext cx="1392868" cy="461665"/>
          </a:xfrm>
          <a:prstGeom prst="rect">
            <a:avLst/>
          </a:prstGeom>
          <a:noFill/>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Criminal </a:t>
            </a:r>
          </a:p>
          <a:p>
            <a:r>
              <a:rPr lang="en-IN" sz="1200" b="1" dirty="0">
                <a:solidFill>
                  <a:schemeClr val="bg1"/>
                </a:solidFill>
                <a:latin typeface="Verdana" pitchFamily="34" charset="0"/>
                <a:ea typeface="Verdana" pitchFamily="34" charset="0"/>
                <a:cs typeface="Verdana" pitchFamily="34" charset="0"/>
              </a:rPr>
              <a:t>Dossier</a:t>
            </a:r>
          </a:p>
        </p:txBody>
      </p:sp>
      <p:sp>
        <p:nvSpPr>
          <p:cNvPr id="11" name="TextBox 10"/>
          <p:cNvSpPr txBox="1"/>
          <p:nvPr/>
        </p:nvSpPr>
        <p:spPr>
          <a:xfrm>
            <a:off x="4579406" y="2251864"/>
            <a:ext cx="1368152" cy="461665"/>
          </a:xfrm>
          <a:prstGeom prst="rect">
            <a:avLst/>
          </a:prstGeom>
          <a:noFill/>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Intelligence inputs</a:t>
            </a:r>
          </a:p>
        </p:txBody>
      </p:sp>
      <p:sp>
        <p:nvSpPr>
          <p:cNvPr id="12" name="TextBox 11"/>
          <p:cNvSpPr txBox="1"/>
          <p:nvPr/>
        </p:nvSpPr>
        <p:spPr>
          <a:xfrm>
            <a:off x="8964038" y="2337103"/>
            <a:ext cx="1368152" cy="461665"/>
          </a:xfrm>
          <a:prstGeom prst="rect">
            <a:avLst/>
          </a:prstGeom>
          <a:noFill/>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Open Source Data</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271" y="899553"/>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192270" y="2267888"/>
            <a:ext cx="1368152" cy="461665"/>
          </a:xfrm>
          <a:prstGeom prst="rect">
            <a:avLst/>
          </a:prstGeom>
          <a:noFill/>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Interrogation Reports</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305" y="887868"/>
            <a:ext cx="10382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562304" y="2256203"/>
            <a:ext cx="1368152" cy="646331"/>
          </a:xfrm>
          <a:prstGeom prst="rect">
            <a:avLst/>
          </a:prstGeom>
          <a:noFill/>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Vehicle registration database etc.</a:t>
            </a:r>
          </a:p>
        </p:txBody>
      </p:sp>
      <p:sp>
        <p:nvSpPr>
          <p:cNvPr id="18" name="Title 4"/>
          <p:cNvSpPr txBox="1">
            <a:spLocks/>
          </p:cNvSpPr>
          <p:nvPr/>
        </p:nvSpPr>
        <p:spPr>
          <a:xfrm>
            <a:off x="1396129" y="3037954"/>
            <a:ext cx="8712968" cy="1139108"/>
          </a:xfrm>
          <a:prstGeom prst="rect">
            <a:avLst/>
          </a:prstGeom>
          <a:solidFill>
            <a:srgbClr val="003399"/>
          </a:solidFill>
          <a:ln>
            <a:solidFill>
              <a:srgbClr val="000099"/>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IN" sz="2500" dirty="0">
                <a:solidFill>
                  <a:prstClr val="white">
                    <a:lumMod val="95000"/>
                  </a:prstClr>
                </a:solidFill>
                <a:latin typeface="Verdana" panose="020B0604030504040204" pitchFamily="34" charset="0"/>
                <a:ea typeface="Verdana" panose="020B0604030504040204" pitchFamily="34" charset="0"/>
              </a:rPr>
              <a:t>Integrating multiple sources of structured, semi-structured and unstructured databases together</a:t>
            </a:r>
          </a:p>
        </p:txBody>
      </p:sp>
      <p:sp>
        <p:nvSpPr>
          <p:cNvPr id="19" name="Rectangle 18"/>
          <p:cNvSpPr/>
          <p:nvPr/>
        </p:nvSpPr>
        <p:spPr>
          <a:xfrm>
            <a:off x="1439742" y="4645472"/>
            <a:ext cx="8784976" cy="1224136"/>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latin typeface="Calibri"/>
            </a:endParaRPr>
          </a:p>
        </p:txBody>
      </p:sp>
      <p:cxnSp>
        <p:nvCxnSpPr>
          <p:cNvPr id="20" name="Straight Arrow Connector 19"/>
          <p:cNvCxnSpPr/>
          <p:nvPr/>
        </p:nvCxnSpPr>
        <p:spPr>
          <a:xfrm>
            <a:off x="1908282" y="4177061"/>
            <a:ext cx="0" cy="46841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327007" y="4177061"/>
            <a:ext cx="0" cy="45769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732251" y="4163576"/>
            <a:ext cx="0" cy="4818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0552" y="5793459"/>
            <a:ext cx="836417" cy="74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Elbow Connector 25"/>
          <p:cNvCxnSpPr>
            <a:stCxn id="24" idx="1"/>
            <a:endCxn id="19" idx="2"/>
          </p:cNvCxnSpPr>
          <p:nvPr/>
        </p:nvCxnSpPr>
        <p:spPr>
          <a:xfrm rot="10800000">
            <a:off x="5832230" y="5869609"/>
            <a:ext cx="4698322" cy="295063"/>
          </a:xfrm>
          <a:prstGeom prst="bentConnector2">
            <a:avLst/>
          </a:prstGeom>
          <a:ln w="28575">
            <a:solidFill>
              <a:schemeClr val="bg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223152" y="6355774"/>
            <a:ext cx="830677" cy="276999"/>
          </a:xfrm>
          <a:prstGeom prst="rect">
            <a:avLst/>
          </a:prstGeom>
          <a:noFill/>
          <a:ln>
            <a:solidFill>
              <a:schemeClr val="bg1"/>
            </a:solidFill>
          </a:ln>
        </p:spPr>
        <p:txBody>
          <a:bodyPr wrap="none" rtlCol="0">
            <a:spAutoFit/>
          </a:bodyPr>
          <a:lstStyle/>
          <a:p>
            <a:r>
              <a:rPr lang="en-IN" sz="1200" b="1" dirty="0">
                <a:solidFill>
                  <a:schemeClr val="bg1"/>
                </a:solidFill>
                <a:latin typeface="Verdana" pitchFamily="34" charset="0"/>
                <a:ea typeface="Verdana" pitchFamily="34" charset="0"/>
                <a:cs typeface="Verdana" pitchFamily="34" charset="0"/>
              </a:rPr>
              <a:t>Analyst</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724" y="4886419"/>
            <a:ext cx="2086266" cy="771633"/>
          </a:xfrm>
          <a:prstGeom prst="rect">
            <a:avLst/>
          </a:prstGeom>
        </p:spPr>
      </p:pic>
      <p:sp>
        <p:nvSpPr>
          <p:cNvPr id="31" name="TextBox 30"/>
          <p:cNvSpPr txBox="1"/>
          <p:nvPr/>
        </p:nvSpPr>
        <p:spPr>
          <a:xfrm>
            <a:off x="1695274" y="6019631"/>
            <a:ext cx="3639138" cy="276999"/>
          </a:xfrm>
          <a:prstGeom prst="rect">
            <a:avLst/>
          </a:prstGeom>
          <a:noFill/>
          <a:ln>
            <a:solidFill>
              <a:schemeClr val="bg1"/>
            </a:solidFill>
          </a:ln>
        </p:spPr>
        <p:txBody>
          <a:bodyPr wrap="square" rtlCol="0">
            <a:spAutoFit/>
          </a:bodyPr>
          <a:lstStyle/>
          <a:p>
            <a:r>
              <a:rPr lang="en-IN" sz="1200" b="1" dirty="0">
                <a:solidFill>
                  <a:schemeClr val="bg1"/>
                </a:solidFill>
                <a:latin typeface="Verdana" pitchFamily="34" charset="0"/>
                <a:ea typeface="Verdana" pitchFamily="34" charset="0"/>
                <a:cs typeface="Verdana" pitchFamily="34" charset="0"/>
              </a:rPr>
              <a:t>Combined Data Lake / Fusion Centre</a:t>
            </a: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990" y="4886422"/>
            <a:ext cx="2086266" cy="771633"/>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543" y="4886422"/>
            <a:ext cx="2086266" cy="77163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809" y="4886422"/>
            <a:ext cx="2086266" cy="771633"/>
          </a:xfrm>
          <a:prstGeom prst="rect">
            <a:avLst/>
          </a:prstGeom>
        </p:spPr>
      </p:pic>
      <p:cxnSp>
        <p:nvCxnSpPr>
          <p:cNvPr id="61" name="Straight Arrow Connector 60">
            <a:extLst>
              <a:ext uri="{FF2B5EF4-FFF2-40B4-BE49-F238E27FC236}">
                <a16:creationId xmlns:a16="http://schemas.microsoft.com/office/drawing/2014/main" id="{97F294C2-AD04-CA10-9946-CC5CC1DEB4B0}"/>
              </a:ext>
            </a:extLst>
          </p:cNvPr>
          <p:cNvCxnSpPr/>
          <p:nvPr/>
        </p:nvCxnSpPr>
        <p:spPr>
          <a:xfrm>
            <a:off x="6342535" y="4178826"/>
            <a:ext cx="0" cy="46841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2A2F88B-AC19-2D6E-2F57-36AD27EBC1BC}"/>
              </a:ext>
            </a:extLst>
          </p:cNvPr>
          <p:cNvCxnSpPr/>
          <p:nvPr/>
        </p:nvCxnSpPr>
        <p:spPr>
          <a:xfrm>
            <a:off x="7848809" y="4163576"/>
            <a:ext cx="0" cy="46841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3F17299-E105-A9ED-DADA-EB5AF0F2C813}"/>
              </a:ext>
            </a:extLst>
          </p:cNvPr>
          <p:cNvCxnSpPr/>
          <p:nvPr/>
        </p:nvCxnSpPr>
        <p:spPr>
          <a:xfrm>
            <a:off x="9581402" y="4163575"/>
            <a:ext cx="0" cy="46841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90C60E05-5973-505D-8F6C-3ACB4FB548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29720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253BF83-F778-9B4D-EDCD-68D1254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 y="-16615"/>
            <a:ext cx="12186049" cy="6854653"/>
          </a:xfrm>
          <a:prstGeom prst="rect">
            <a:avLst/>
          </a:prstGeom>
        </p:spPr>
      </p:pic>
      <p:pic>
        <p:nvPicPr>
          <p:cNvPr id="1026" name="Picture 2">
            <a:extLst>
              <a:ext uri="{FF2B5EF4-FFF2-40B4-BE49-F238E27FC236}">
                <a16:creationId xmlns:a16="http://schemas.microsoft.com/office/drawing/2014/main" id="{11D885DF-20DF-08D4-4A2E-ACC5F522B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733" y="1154546"/>
            <a:ext cx="7271993" cy="48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E229207-A3CB-AA45-44F6-8052C43AC44A}"/>
              </a:ext>
            </a:extLst>
          </p:cNvPr>
          <p:cNvSpPr>
            <a:spLocks noGrp="1"/>
          </p:cNvSpPr>
          <p:nvPr>
            <p:ph type="title"/>
          </p:nvPr>
        </p:nvSpPr>
        <p:spPr>
          <a:xfrm>
            <a:off x="522288" y="233363"/>
            <a:ext cx="10515600" cy="512762"/>
          </a:xfrm>
        </p:spPr>
        <p:txBody>
          <a:bodyPr>
            <a:noAutofit/>
          </a:bodyPr>
          <a:lstStyle/>
          <a:p>
            <a:r>
              <a:rPr lang="en-IN" sz="2600" b="1" dirty="0">
                <a:solidFill>
                  <a:prstClr val="white">
                    <a:lumMod val="95000"/>
                  </a:prstClr>
                </a:solidFill>
                <a:latin typeface="Verdana" panose="020B0604030504040204" pitchFamily="34" charset="0"/>
                <a:ea typeface="Verdana" panose="020B0604030504040204" pitchFamily="34" charset="0"/>
              </a:rPr>
              <a:t>Data</a:t>
            </a:r>
            <a:r>
              <a:rPr lang="en-IN" sz="2600" b="1" dirty="0">
                <a:solidFill>
                  <a:schemeClr val="bg1"/>
                </a:solidFill>
                <a:latin typeface="Verdana" panose="020B0604030504040204" pitchFamily="34" charset="0"/>
                <a:ea typeface="Verdana" panose="020B0604030504040204" pitchFamily="34" charset="0"/>
              </a:rPr>
              <a:t> </a:t>
            </a:r>
            <a:r>
              <a:rPr lang="en-IN" sz="2600" b="1" dirty="0">
                <a:solidFill>
                  <a:prstClr val="white">
                    <a:lumMod val="95000"/>
                  </a:prstClr>
                </a:solidFill>
                <a:latin typeface="Verdana" panose="020B0604030504040204" pitchFamily="34" charset="0"/>
                <a:ea typeface="Verdana" panose="020B0604030504040204" pitchFamily="34" charset="0"/>
              </a:rPr>
              <a:t>Gathering and Collection – Structured Data</a:t>
            </a:r>
          </a:p>
        </p:txBody>
      </p:sp>
      <p:sp>
        <p:nvSpPr>
          <p:cNvPr id="4" name="Google Shape;1234;p112">
            <a:extLst>
              <a:ext uri="{FF2B5EF4-FFF2-40B4-BE49-F238E27FC236}">
                <a16:creationId xmlns:a16="http://schemas.microsoft.com/office/drawing/2014/main" id="{269B96FF-88EE-5D5B-78D1-DE8396D60452}"/>
              </a:ext>
            </a:extLst>
          </p:cNvPr>
          <p:cNvSpPr txBox="1"/>
          <p:nvPr/>
        </p:nvSpPr>
        <p:spPr>
          <a:xfrm>
            <a:off x="323273" y="1154546"/>
            <a:ext cx="3953163" cy="4867563"/>
          </a:xfrm>
          <a:prstGeom prst="rect">
            <a:avLst/>
          </a:prstGeom>
          <a:noFill/>
          <a:ln>
            <a:noFill/>
          </a:ln>
        </p:spPr>
        <p:txBody>
          <a:bodyPr spcFirstLastPara="1" wrap="square" lIns="91425" tIns="45700" rIns="91425" bIns="45700" anchor="t" anchorCtr="0">
            <a:noAutofit/>
          </a:bodyPr>
          <a:lstStyle/>
          <a:p>
            <a:pPr marL="92075" lvl="1">
              <a:lnSpc>
                <a:spcPct val="150000"/>
              </a:lnSpc>
              <a:spcAft>
                <a:spcPts val="600"/>
              </a:spcAft>
              <a:tabLst>
                <a:tab pos="1143000" algn="l"/>
              </a:tabLst>
            </a:pPr>
            <a:r>
              <a:rPr lang="en-US" sz="1200" dirty="0">
                <a:solidFill>
                  <a:schemeClr val="bg1"/>
                </a:solidFill>
                <a:latin typeface="Verdana" panose="020B0604030504040204" pitchFamily="34" charset="0"/>
                <a:ea typeface="SimSun" panose="02010600030101010101" pitchFamily="2" charset="-122"/>
                <a:cs typeface="Times New Roman" panose="02020603050405020304" pitchFamily="18" charset="0"/>
              </a:rPr>
              <a:t>G</a:t>
            </a:r>
            <a:r>
              <a:rPr lang="en-US" sz="1200" dirty="0">
                <a:solidFill>
                  <a:schemeClr val="bg1"/>
                </a:solidFill>
                <a:effectLst/>
                <a:latin typeface="Verdana" panose="020B0604030504040204" pitchFamily="34" charset="0"/>
                <a:ea typeface="SimSun" panose="02010600030101010101" pitchFamily="2" charset="-122"/>
                <a:cs typeface="Times New Roman" panose="02020603050405020304" pitchFamily="18" charset="0"/>
              </a:rPr>
              <a:t>ather data of events / incidents / persons / organizations and upload documents, perform searches etc. </a:t>
            </a:r>
          </a:p>
          <a:p>
            <a:pPr marL="92075" lvl="1">
              <a:lnSpc>
                <a:spcPct val="150000"/>
              </a:lnSpc>
              <a:spcAft>
                <a:spcPts val="600"/>
              </a:spcAft>
              <a:tabLst>
                <a:tab pos="1143000" algn="l"/>
              </a:tabLst>
            </a:pPr>
            <a:endPar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263525" lvl="1" indent="-171450">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Forms for data collection – with drop down for most of the fields for easy and accurate data collection</a:t>
            </a:r>
          </a:p>
          <a:p>
            <a:pPr marL="263525" lvl="1" indent="-171450">
              <a:lnSpc>
                <a:spcPct val="150000"/>
              </a:lnSpc>
              <a:spcAft>
                <a:spcPts val="600"/>
              </a:spcAft>
              <a:buFont typeface="Arial" panose="020B0604020202020204" pitchFamily="34" charset="0"/>
              <a:buChar char="•"/>
              <a:tabLst>
                <a:tab pos="1143000" algn="l"/>
              </a:tabLst>
            </a:pPr>
            <a:endPar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263525" lvl="1" indent="-171450">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Feed Image and Text data of Events / Meetings / Inputs / Incidents / Persons / Organizations / Locations etc. </a:t>
            </a:r>
          </a:p>
          <a:p>
            <a:pPr marL="263525" lvl="1" indent="-171450">
              <a:lnSpc>
                <a:spcPct val="150000"/>
              </a:lnSpc>
              <a:spcAft>
                <a:spcPts val="600"/>
              </a:spcAft>
              <a:buFont typeface="Arial" panose="020B0604020202020204" pitchFamily="34" charset="0"/>
              <a:buChar char="•"/>
              <a:tabLst>
                <a:tab pos="1143000" algn="l"/>
              </a:tabLst>
            </a:pPr>
            <a:endPar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263525" lvl="1" indent="-171450">
              <a:lnSpc>
                <a:spcPct val="150000"/>
              </a:lnSpc>
              <a:spcAft>
                <a:spcPts val="600"/>
              </a:spcAft>
              <a:buFont typeface="Arial" panose="020B0604020202020204" pitchFamily="34" charset="0"/>
              <a:buChar char="•"/>
              <a:tabLst>
                <a:tab pos="1143000" algn="l"/>
              </a:tabLst>
            </a:pPr>
            <a:r>
              <a:rPr lang="en-IN"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Feed other structured data – Personality Cards, Organization Cards, Interrogation Reports</a:t>
            </a:r>
          </a:p>
        </p:txBody>
      </p:sp>
      <p:pic>
        <p:nvPicPr>
          <p:cNvPr id="23" name="Picture 22">
            <a:extLst>
              <a:ext uri="{FF2B5EF4-FFF2-40B4-BE49-F238E27FC236}">
                <a16:creationId xmlns:a16="http://schemas.microsoft.com/office/drawing/2014/main" id="{5B2D5178-65E2-2D63-0276-CA9D50D54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20760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253BF83-F778-9B4D-EDCD-68D1254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 y="-16615"/>
            <a:ext cx="12186049" cy="6854653"/>
          </a:xfrm>
          <a:prstGeom prst="rect">
            <a:avLst/>
          </a:prstGeom>
        </p:spPr>
      </p:pic>
      <p:sp>
        <p:nvSpPr>
          <p:cNvPr id="3" name="Title 1">
            <a:extLst>
              <a:ext uri="{FF2B5EF4-FFF2-40B4-BE49-F238E27FC236}">
                <a16:creationId xmlns:a16="http://schemas.microsoft.com/office/drawing/2014/main" id="{DE229207-A3CB-AA45-44F6-8052C43AC44A}"/>
              </a:ext>
            </a:extLst>
          </p:cNvPr>
          <p:cNvSpPr>
            <a:spLocks noGrp="1"/>
          </p:cNvSpPr>
          <p:nvPr>
            <p:ph type="title"/>
          </p:nvPr>
        </p:nvSpPr>
        <p:spPr>
          <a:xfrm>
            <a:off x="522288" y="233363"/>
            <a:ext cx="10515600" cy="512762"/>
          </a:xfrm>
        </p:spPr>
        <p:txBody>
          <a:bodyPr>
            <a:noAutofit/>
          </a:bodyPr>
          <a:lstStyle/>
          <a:p>
            <a:r>
              <a:rPr lang="en-IN" sz="2600" b="1" dirty="0">
                <a:solidFill>
                  <a:prstClr val="white">
                    <a:lumMod val="95000"/>
                  </a:prstClr>
                </a:solidFill>
                <a:latin typeface="Verdana" panose="020B0604030504040204" pitchFamily="34" charset="0"/>
                <a:ea typeface="Verdana" panose="020B0604030504040204" pitchFamily="34" charset="0"/>
              </a:rPr>
              <a:t>Data</a:t>
            </a:r>
            <a:r>
              <a:rPr lang="en-IN" sz="2600" b="1" dirty="0">
                <a:solidFill>
                  <a:schemeClr val="bg1"/>
                </a:solidFill>
                <a:latin typeface="Verdana" panose="020B0604030504040204" pitchFamily="34" charset="0"/>
                <a:ea typeface="Verdana" panose="020B0604030504040204" pitchFamily="34" charset="0"/>
              </a:rPr>
              <a:t> </a:t>
            </a:r>
            <a:r>
              <a:rPr lang="en-IN" sz="2600" b="1" dirty="0">
                <a:solidFill>
                  <a:prstClr val="white">
                    <a:lumMod val="95000"/>
                  </a:prstClr>
                </a:solidFill>
                <a:latin typeface="Verdana" panose="020B0604030504040204" pitchFamily="34" charset="0"/>
                <a:ea typeface="Verdana" panose="020B0604030504040204" pitchFamily="34" charset="0"/>
              </a:rPr>
              <a:t>Gathering and Collection – Unstructured Data</a:t>
            </a:r>
          </a:p>
        </p:txBody>
      </p:sp>
      <p:sp>
        <p:nvSpPr>
          <p:cNvPr id="2" name="Google Shape;1149;p109">
            <a:extLst>
              <a:ext uri="{FF2B5EF4-FFF2-40B4-BE49-F238E27FC236}">
                <a16:creationId xmlns:a16="http://schemas.microsoft.com/office/drawing/2014/main" id="{F27EAA27-47F8-AFC6-4A55-40ABDFB7260C}"/>
              </a:ext>
            </a:extLst>
          </p:cNvPr>
          <p:cNvSpPr/>
          <p:nvPr/>
        </p:nvSpPr>
        <p:spPr>
          <a:xfrm>
            <a:off x="218334" y="5405068"/>
            <a:ext cx="4288480" cy="423078"/>
          </a:xfrm>
          <a:prstGeom prst="rect">
            <a:avLst/>
          </a:prstGeom>
          <a:noFill/>
          <a:ln>
            <a:noFill/>
          </a:ln>
        </p:spPr>
        <p:txBody>
          <a:bodyPr spcFirstLastPara="1" wrap="square" lIns="121900" tIns="60950" rIns="121900" bIns="60950" anchor="t" anchorCtr="0">
            <a:noAutofit/>
          </a:bodyPr>
          <a:lstStyle/>
          <a:p>
            <a:pPr marL="0" marR="0" lvl="0" indent="0" rtl="0">
              <a:spcBef>
                <a:spcPts val="0"/>
              </a:spcBef>
              <a:spcAft>
                <a:spcPts val="0"/>
              </a:spcAft>
              <a:buNone/>
            </a:pPr>
            <a:r>
              <a:rPr lang="en-US" b="1" dirty="0">
                <a:solidFill>
                  <a:schemeClr val="bg1"/>
                </a:solidFill>
                <a:ea typeface="Century Gothic"/>
                <a:cs typeface="Century Gothic"/>
                <a:sym typeface="Century Gothic"/>
              </a:rPr>
              <a:t>AI/ML models trained on customers’ data</a:t>
            </a:r>
            <a:endParaRPr b="1" dirty="0">
              <a:solidFill>
                <a:schemeClr val="bg1"/>
              </a:solidFill>
            </a:endParaRPr>
          </a:p>
        </p:txBody>
      </p:sp>
      <p:sp>
        <p:nvSpPr>
          <p:cNvPr id="5" name="Google Shape;1170;p109">
            <a:extLst>
              <a:ext uri="{FF2B5EF4-FFF2-40B4-BE49-F238E27FC236}">
                <a16:creationId xmlns:a16="http://schemas.microsoft.com/office/drawing/2014/main" id="{F7A5E76E-E7BC-8A80-6439-A81FF39FB1D6}"/>
              </a:ext>
            </a:extLst>
          </p:cNvPr>
          <p:cNvSpPr txBox="1">
            <a:spLocks/>
          </p:cNvSpPr>
          <p:nvPr/>
        </p:nvSpPr>
        <p:spPr>
          <a:xfrm>
            <a:off x="218334" y="1331327"/>
            <a:ext cx="11542868" cy="5127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800"/>
              <a:buFont typeface="Century Gothic"/>
              <a:buNone/>
            </a:pPr>
            <a:r>
              <a:rPr lang="en-US" sz="2400" b="1" dirty="0">
                <a:solidFill>
                  <a:schemeClr val="bg1"/>
                </a:solidFill>
                <a:latin typeface="Verdana" panose="020B0604030504040204" pitchFamily="34" charset="0"/>
                <a:ea typeface="Verdana" panose="020B0604030504040204" pitchFamily="34" charset="0"/>
                <a:cs typeface="Century Gothic"/>
                <a:sym typeface="Century Gothic"/>
              </a:rPr>
              <a:t>Extracting Intelligence out of raw unstructured data</a:t>
            </a:r>
          </a:p>
        </p:txBody>
      </p:sp>
      <p:pic>
        <p:nvPicPr>
          <p:cNvPr id="6" name="Picture 2">
            <a:extLst>
              <a:ext uri="{FF2B5EF4-FFF2-40B4-BE49-F238E27FC236}">
                <a16:creationId xmlns:a16="http://schemas.microsoft.com/office/drawing/2014/main" id="{7910DADB-0DBF-527D-648C-3B7502D98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67" t="29039" r="25613" b="8077"/>
          <a:stretch/>
        </p:blipFill>
        <p:spPr bwMode="auto">
          <a:xfrm>
            <a:off x="288801" y="2285393"/>
            <a:ext cx="4218013" cy="29902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443D963D-49A4-7822-2BC7-F53F84D51E40}"/>
              </a:ext>
            </a:extLst>
          </p:cNvPr>
          <p:cNvPicPr>
            <a:picLocks noChangeAspect="1"/>
          </p:cNvPicPr>
          <p:nvPr/>
        </p:nvPicPr>
        <p:blipFill>
          <a:blip r:embed="rId4"/>
          <a:stretch>
            <a:fillRect/>
          </a:stretch>
        </p:blipFill>
        <p:spPr>
          <a:xfrm>
            <a:off x="5188952" y="2024580"/>
            <a:ext cx="6572250" cy="3733800"/>
          </a:xfrm>
          <a:prstGeom prst="rect">
            <a:avLst/>
          </a:prstGeom>
        </p:spPr>
      </p:pic>
      <p:pic>
        <p:nvPicPr>
          <p:cNvPr id="10" name="Picture 9">
            <a:extLst>
              <a:ext uri="{FF2B5EF4-FFF2-40B4-BE49-F238E27FC236}">
                <a16:creationId xmlns:a16="http://schemas.microsoft.com/office/drawing/2014/main" id="{49080469-CDFA-EF59-1183-0C427C790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402" y="68724"/>
            <a:ext cx="1152065" cy="787185"/>
          </a:xfrm>
          <a:prstGeom prst="rect">
            <a:avLst/>
          </a:prstGeom>
        </p:spPr>
      </p:pic>
    </p:spTree>
    <p:extLst>
      <p:ext uri="{BB962C8B-B14F-4D97-AF65-F5344CB8AC3E}">
        <p14:creationId xmlns:p14="http://schemas.microsoft.com/office/powerpoint/2010/main" val="3560688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2799</TotalTime>
  <Words>604</Words>
  <Application>Microsoft Office PowerPoint</Application>
  <PresentationFormat>Widescreen</PresentationFormat>
  <Paragraphs>90</Paragraphs>
  <Slides>12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Anton</vt:lpstr>
      <vt:lpstr>Arial</vt:lpstr>
      <vt:lpstr>Calibri</vt:lpstr>
      <vt:lpstr>Calibri Light</vt:lpstr>
      <vt:lpstr>Century Gothic</vt:lpstr>
      <vt:lpstr>Livvic</vt:lpstr>
      <vt:lpstr>Verdana</vt:lpstr>
      <vt:lpstr>Office Theme</vt:lpstr>
      <vt:lpstr>PowerPoint Presentation</vt:lpstr>
      <vt:lpstr>PowerPoint Presentation</vt:lpstr>
      <vt:lpstr>PowerPoint Presentation</vt:lpstr>
      <vt:lpstr>PowerPoint Presentation</vt:lpstr>
      <vt:lpstr> </vt:lpstr>
      <vt:lpstr>PowerPoint Presentation</vt:lpstr>
      <vt:lpstr>Data Gathering and Collection</vt:lpstr>
      <vt:lpstr>Data Gathering and Collection – Structured Data</vt:lpstr>
      <vt:lpstr>Data Gathering and Collection – Unstructured Data</vt:lpstr>
      <vt:lpstr>Workflow System</vt:lpstr>
      <vt:lpstr>PowerPoint Presentation</vt:lpstr>
      <vt:lpstr>Data Analytics and Visual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Puneet Bhambri</cp:lastModifiedBy>
  <cp:revision>484</cp:revision>
  <dcterms:created xsi:type="dcterms:W3CDTF">2018-05-03T04:06:02Z</dcterms:created>
  <dcterms:modified xsi:type="dcterms:W3CDTF">2024-01-10T13:20:49Z</dcterms:modified>
</cp:coreProperties>
</file>