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9" r:id="rId3"/>
    <p:sldId id="335" r:id="rId4"/>
    <p:sldId id="263" r:id="rId5"/>
    <p:sldId id="262" r:id="rId6"/>
    <p:sldId id="331" r:id="rId7"/>
    <p:sldId id="336" r:id="rId8"/>
    <p:sldId id="264" r:id="rId9"/>
    <p:sldId id="265" r:id="rId10"/>
    <p:sldId id="266" r:id="rId11"/>
    <p:sldId id="267" r:id="rId12"/>
    <p:sldId id="276" r:id="rId13"/>
    <p:sldId id="273" r:id="rId14"/>
    <p:sldId id="274" r:id="rId15"/>
    <p:sldId id="27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04" userDrawn="1">
          <p15:clr>
            <a:srgbClr val="A4A3A4"/>
          </p15:clr>
        </p15:guide>
        <p15:guide id="3" orient="horz" pos="4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6" y="77"/>
      </p:cViewPr>
      <p:guideLst>
        <p:guide pos="4104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DEE21F-E1EB-45E6-9066-8A369C214F1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B6EA5B2A-47C9-44E7-B629-BFBF1AB11A7D}">
      <dgm:prSet phldrT="[Text]"/>
      <dgm:spPr>
        <a:xfrm>
          <a:off x="2710656" y="71720"/>
          <a:ext cx="2706687" cy="1624012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Smart Card Solution</a:t>
          </a:r>
        </a:p>
      </dgm:t>
    </dgm:pt>
    <dgm:pt modelId="{A7BE68AE-AF0D-4CD9-84D3-C81CDD4468BA}" type="parTrans" cxnId="{AFAECB52-E9DC-43AA-ABCF-2E9BE6BDCE01}">
      <dgm:prSet/>
      <dgm:spPr/>
      <dgm:t>
        <a:bodyPr/>
        <a:lstStyle/>
        <a:p>
          <a:endParaRPr lang="en-IN"/>
        </a:p>
      </dgm:t>
    </dgm:pt>
    <dgm:pt modelId="{EA74DD14-C01C-43A1-B8E9-63F0ED7EAE62}" type="sibTrans" cxnId="{AFAECB52-E9DC-43AA-ABCF-2E9BE6BDCE01}">
      <dgm:prSet/>
      <dgm:spPr/>
      <dgm:t>
        <a:bodyPr/>
        <a:lstStyle/>
        <a:p>
          <a:endParaRPr lang="en-IN"/>
        </a:p>
      </dgm:t>
    </dgm:pt>
    <dgm:pt modelId="{8581BC35-4F81-4673-BFE0-2230465623DD}">
      <dgm:prSet/>
      <dgm:spPr>
        <a:xfrm>
          <a:off x="1233941" y="1945143"/>
          <a:ext cx="2706687" cy="1624012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64kb Smart Card</a:t>
          </a:r>
        </a:p>
      </dgm:t>
    </dgm:pt>
    <dgm:pt modelId="{6417C24C-564D-436F-AB46-93C50BDB55FC}" type="parTrans" cxnId="{67781C36-53FB-4415-B267-B60E207E7FEF}">
      <dgm:prSet/>
      <dgm:spPr/>
      <dgm:t>
        <a:bodyPr/>
        <a:lstStyle/>
        <a:p>
          <a:endParaRPr lang="en-IN"/>
        </a:p>
      </dgm:t>
    </dgm:pt>
    <dgm:pt modelId="{2171B85B-B0FE-4E9E-9A41-5D11132E008F}" type="sibTrans" cxnId="{67781C36-53FB-4415-B267-B60E207E7FEF}">
      <dgm:prSet/>
      <dgm:spPr/>
      <dgm:t>
        <a:bodyPr/>
        <a:lstStyle/>
        <a:p>
          <a:endParaRPr lang="en-IN"/>
        </a:p>
      </dgm:t>
    </dgm:pt>
    <dgm:pt modelId="{3C7B6824-3C94-43FD-90DC-4A8CE3232EE6}">
      <dgm:prSet/>
      <dgm:spPr>
        <a:xfrm>
          <a:off x="4216197" y="1945284"/>
          <a:ext cx="2706687" cy="1624012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Automation of Health Units</a:t>
          </a:r>
        </a:p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HIMS</a:t>
          </a:r>
        </a:p>
      </dgm:t>
    </dgm:pt>
    <dgm:pt modelId="{689C5E5F-7BC0-44CA-BBA0-CED190B87DFF}" type="parTrans" cxnId="{BA8E38AF-92B5-44D6-A923-1E3618670A76}">
      <dgm:prSet/>
      <dgm:spPr/>
      <dgm:t>
        <a:bodyPr/>
        <a:lstStyle/>
        <a:p>
          <a:endParaRPr lang="en-IN"/>
        </a:p>
      </dgm:t>
    </dgm:pt>
    <dgm:pt modelId="{E5174F12-411D-4DBA-AC79-D35F5AD106AB}" type="sibTrans" cxnId="{BA8E38AF-92B5-44D6-A923-1E3618670A76}">
      <dgm:prSet/>
      <dgm:spPr/>
      <dgm:t>
        <a:bodyPr/>
        <a:lstStyle/>
        <a:p>
          <a:endParaRPr lang="en-IN"/>
        </a:p>
      </dgm:t>
    </dgm:pt>
    <dgm:pt modelId="{D2EEDD31-D379-4EDE-9F3C-358864CAC14A}">
      <dgm:prSet/>
      <dgm:spPr>
        <a:xfrm>
          <a:off x="1223033" y="3791873"/>
          <a:ext cx="2706687" cy="1624012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Authentication Mechanism (KIOSK) at Empanelled Facilities</a:t>
          </a:r>
        </a:p>
      </dgm:t>
    </dgm:pt>
    <dgm:pt modelId="{BE4E428F-3FD9-416D-B3C6-3C59111A1C7B}" type="parTrans" cxnId="{EA81BAE4-4D5F-4625-BC0C-4B99ABEC3248}">
      <dgm:prSet/>
      <dgm:spPr/>
      <dgm:t>
        <a:bodyPr/>
        <a:lstStyle/>
        <a:p>
          <a:endParaRPr lang="en-IN"/>
        </a:p>
      </dgm:t>
    </dgm:pt>
    <dgm:pt modelId="{2F30FC45-56F9-4052-B47A-D4090813AEFB}" type="sibTrans" cxnId="{EA81BAE4-4D5F-4625-BC0C-4B99ABEC3248}">
      <dgm:prSet/>
      <dgm:spPr/>
      <dgm:t>
        <a:bodyPr/>
        <a:lstStyle/>
        <a:p>
          <a:endParaRPr lang="en-IN"/>
        </a:p>
      </dgm:t>
    </dgm:pt>
    <dgm:pt modelId="{E97B2F8B-1721-46AE-B50B-D5D19EB35659}">
      <dgm:prSet/>
      <dgm:spPr>
        <a:xfrm>
          <a:off x="4187370" y="3791867"/>
          <a:ext cx="2706687" cy="1624012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IN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Beneficiary Mobile App </a:t>
          </a:r>
          <a:endParaRPr lang="en-IN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845138-A4EB-47D4-9472-911CF926D254}" type="parTrans" cxnId="{9F2FF6A8-059B-4F0A-9F17-47E27E94E10E}">
      <dgm:prSet/>
      <dgm:spPr/>
      <dgm:t>
        <a:bodyPr/>
        <a:lstStyle/>
        <a:p>
          <a:endParaRPr lang="en-IN"/>
        </a:p>
      </dgm:t>
    </dgm:pt>
    <dgm:pt modelId="{3BC975A8-40A5-421F-87FD-CF025B8905AE}" type="sibTrans" cxnId="{9F2FF6A8-059B-4F0A-9F17-47E27E94E10E}">
      <dgm:prSet/>
      <dgm:spPr/>
      <dgm:t>
        <a:bodyPr/>
        <a:lstStyle/>
        <a:p>
          <a:endParaRPr lang="en-IN"/>
        </a:p>
      </dgm:t>
    </dgm:pt>
    <dgm:pt modelId="{258290EC-EE54-4646-B2DF-453417FAF8A0}" type="pres">
      <dgm:prSet presAssocID="{BDDEE21F-E1EB-45E6-9066-8A369C214F1B}" presName="diagram" presStyleCnt="0">
        <dgm:presLayoutVars>
          <dgm:dir/>
          <dgm:resizeHandles val="exact"/>
        </dgm:presLayoutVars>
      </dgm:prSet>
      <dgm:spPr/>
    </dgm:pt>
    <dgm:pt modelId="{090B03B5-E87E-437E-B176-A0FA097183B1}" type="pres">
      <dgm:prSet presAssocID="{8581BC35-4F81-4673-BFE0-2230465623DD}" presName="node" presStyleLbl="node1" presStyleIdx="0" presStyleCnt="5" custLinFactY="30884" custLinFactNeighborX="1711" custLinFactNeighborY="100000">
        <dgm:presLayoutVars>
          <dgm:bulletEnabled val="1"/>
        </dgm:presLayoutVars>
      </dgm:prSet>
      <dgm:spPr/>
    </dgm:pt>
    <dgm:pt modelId="{567D4BA0-40E7-432C-B20C-4AC8B1836063}" type="pres">
      <dgm:prSet presAssocID="{2171B85B-B0FE-4E9E-9A41-5D11132E008F}" presName="sibTrans" presStyleCnt="0"/>
      <dgm:spPr/>
    </dgm:pt>
    <dgm:pt modelId="{AE7B1A31-C060-46E6-A416-EBD994E96CA1}" type="pres">
      <dgm:prSet presAssocID="{D2EEDD31-D379-4EDE-9F3C-358864CAC14A}" presName="node" presStyleLbl="node1" presStyleIdx="1" presStyleCnt="5" custLinFactX="-8289" custLinFactY="100000" custLinFactNeighborX="-100000" custLinFactNeighborY="135698">
        <dgm:presLayoutVars>
          <dgm:bulletEnabled val="1"/>
        </dgm:presLayoutVars>
      </dgm:prSet>
      <dgm:spPr/>
    </dgm:pt>
    <dgm:pt modelId="{9C71E2A9-BAB1-4694-B865-73D60EC1A04B}" type="pres">
      <dgm:prSet presAssocID="{2F30FC45-56F9-4052-B47A-D4090813AEFB}" presName="sibTrans" presStyleCnt="0"/>
      <dgm:spPr/>
    </dgm:pt>
    <dgm:pt modelId="{2334834C-018B-4710-BD5B-0160CC25B041}" type="pres">
      <dgm:prSet presAssocID="{3C7B6824-3C94-43FD-90DC-4A8CE3232EE6}" presName="node" presStyleLbl="node1" presStyleIdx="2" presStyleCnt="5" custLinFactX="11578" custLinFactNeighborX="100000" custLinFactNeighborY="14217">
        <dgm:presLayoutVars>
          <dgm:bulletEnabled val="1"/>
        </dgm:presLayoutVars>
      </dgm:prSet>
      <dgm:spPr/>
    </dgm:pt>
    <dgm:pt modelId="{3AB4F0F7-DE95-4121-93CE-3A91CAFFA0B3}" type="pres">
      <dgm:prSet presAssocID="{E5174F12-411D-4DBA-AC79-D35F5AD106AB}" presName="sibTrans" presStyleCnt="0"/>
      <dgm:spPr/>
    </dgm:pt>
    <dgm:pt modelId="{18BFE594-06B7-4E5C-9F97-5B8414A464EB}" type="pres">
      <dgm:prSet presAssocID="{E97B2F8B-1721-46AE-B50B-D5D19EB35659}" presName="node" presStyleLbl="node1" presStyleIdx="3" presStyleCnt="5" custLinFactY="24512" custLinFactNeighborX="1578" custLinFactNeighborY="100000">
        <dgm:presLayoutVars>
          <dgm:bulletEnabled val="1"/>
        </dgm:presLayoutVars>
      </dgm:prSet>
      <dgm:spPr/>
    </dgm:pt>
    <dgm:pt modelId="{54AD2119-6FCF-4C33-82AC-413E116CEA26}" type="pres">
      <dgm:prSet presAssocID="{3BC975A8-40A5-421F-87FD-CF025B8905AE}" presName="sibTrans" presStyleCnt="0"/>
      <dgm:spPr/>
    </dgm:pt>
    <dgm:pt modelId="{2FA4513F-D8CC-4D6D-A36F-4B0F60E83FB8}" type="pres">
      <dgm:prSet presAssocID="{B6EA5B2A-47C9-44E7-B629-BFBF1AB11A7D}" presName="node" presStyleLbl="node1" presStyleIdx="4" presStyleCnt="5" custLinFactY="-100000" custLinFactNeighborX="0" custLinFactNeighborY="-127855">
        <dgm:presLayoutVars>
          <dgm:bulletEnabled val="1"/>
        </dgm:presLayoutVars>
      </dgm:prSet>
      <dgm:spPr/>
    </dgm:pt>
  </dgm:ptLst>
  <dgm:cxnLst>
    <dgm:cxn modelId="{851ECC05-0A3A-475A-BF3F-20C8E218BBD3}" type="presOf" srcId="{D2EEDD31-D379-4EDE-9F3C-358864CAC14A}" destId="{AE7B1A31-C060-46E6-A416-EBD994E96CA1}" srcOrd="0" destOrd="0" presId="urn:microsoft.com/office/officeart/2005/8/layout/default"/>
    <dgm:cxn modelId="{F0F47816-E573-403E-998F-9DEDFB25F5AC}" type="presOf" srcId="{BDDEE21F-E1EB-45E6-9066-8A369C214F1B}" destId="{258290EC-EE54-4646-B2DF-453417FAF8A0}" srcOrd="0" destOrd="0" presId="urn:microsoft.com/office/officeart/2005/8/layout/default"/>
    <dgm:cxn modelId="{67781C36-53FB-4415-B267-B60E207E7FEF}" srcId="{BDDEE21F-E1EB-45E6-9066-8A369C214F1B}" destId="{8581BC35-4F81-4673-BFE0-2230465623DD}" srcOrd="0" destOrd="0" parTransId="{6417C24C-564D-436F-AB46-93C50BDB55FC}" sibTransId="{2171B85B-B0FE-4E9E-9A41-5D11132E008F}"/>
    <dgm:cxn modelId="{C7C1DB3B-21E5-46A8-9ADA-C6C3325E79A4}" type="presOf" srcId="{E97B2F8B-1721-46AE-B50B-D5D19EB35659}" destId="{18BFE594-06B7-4E5C-9F97-5B8414A464EB}" srcOrd="0" destOrd="0" presId="urn:microsoft.com/office/officeart/2005/8/layout/default"/>
    <dgm:cxn modelId="{AFAECB52-E9DC-43AA-ABCF-2E9BE6BDCE01}" srcId="{BDDEE21F-E1EB-45E6-9066-8A369C214F1B}" destId="{B6EA5B2A-47C9-44E7-B629-BFBF1AB11A7D}" srcOrd="4" destOrd="0" parTransId="{A7BE68AE-AF0D-4CD9-84D3-C81CDD4468BA}" sibTransId="{EA74DD14-C01C-43A1-B8E9-63F0ED7EAE62}"/>
    <dgm:cxn modelId="{4B494E7A-7D3D-4E70-BE06-656FE947F568}" type="presOf" srcId="{8581BC35-4F81-4673-BFE0-2230465623DD}" destId="{090B03B5-E87E-437E-B176-A0FA097183B1}" srcOrd="0" destOrd="0" presId="urn:microsoft.com/office/officeart/2005/8/layout/default"/>
    <dgm:cxn modelId="{9F2FF6A8-059B-4F0A-9F17-47E27E94E10E}" srcId="{BDDEE21F-E1EB-45E6-9066-8A369C214F1B}" destId="{E97B2F8B-1721-46AE-B50B-D5D19EB35659}" srcOrd="3" destOrd="0" parTransId="{17845138-A4EB-47D4-9472-911CF926D254}" sibTransId="{3BC975A8-40A5-421F-87FD-CF025B8905AE}"/>
    <dgm:cxn modelId="{BA8E38AF-92B5-44D6-A923-1E3618670A76}" srcId="{BDDEE21F-E1EB-45E6-9066-8A369C214F1B}" destId="{3C7B6824-3C94-43FD-90DC-4A8CE3232EE6}" srcOrd="2" destOrd="0" parTransId="{689C5E5F-7BC0-44CA-BBA0-CED190B87DFF}" sibTransId="{E5174F12-411D-4DBA-AC79-D35F5AD106AB}"/>
    <dgm:cxn modelId="{D20301DF-DFEC-476A-A1A1-A87B87D38E8A}" type="presOf" srcId="{B6EA5B2A-47C9-44E7-B629-BFBF1AB11A7D}" destId="{2FA4513F-D8CC-4D6D-A36F-4B0F60E83FB8}" srcOrd="0" destOrd="0" presId="urn:microsoft.com/office/officeart/2005/8/layout/default"/>
    <dgm:cxn modelId="{EA81BAE4-4D5F-4625-BC0C-4B99ABEC3248}" srcId="{BDDEE21F-E1EB-45E6-9066-8A369C214F1B}" destId="{D2EEDD31-D379-4EDE-9F3C-358864CAC14A}" srcOrd="1" destOrd="0" parTransId="{BE4E428F-3FD9-416D-B3C6-3C59111A1C7B}" sibTransId="{2F30FC45-56F9-4052-B47A-D4090813AEFB}"/>
    <dgm:cxn modelId="{776A8CF5-BA22-46DE-94F0-6AAA9D49D358}" type="presOf" srcId="{3C7B6824-3C94-43FD-90DC-4A8CE3232EE6}" destId="{2334834C-018B-4710-BD5B-0160CC25B041}" srcOrd="0" destOrd="0" presId="urn:microsoft.com/office/officeart/2005/8/layout/default"/>
    <dgm:cxn modelId="{42A5A1EF-BA2E-4E42-B477-267C35BC8088}" type="presParOf" srcId="{258290EC-EE54-4646-B2DF-453417FAF8A0}" destId="{090B03B5-E87E-437E-B176-A0FA097183B1}" srcOrd="0" destOrd="0" presId="urn:microsoft.com/office/officeart/2005/8/layout/default"/>
    <dgm:cxn modelId="{EAF532BE-55E3-4F56-8360-304979EF1D95}" type="presParOf" srcId="{258290EC-EE54-4646-B2DF-453417FAF8A0}" destId="{567D4BA0-40E7-432C-B20C-4AC8B1836063}" srcOrd="1" destOrd="0" presId="urn:microsoft.com/office/officeart/2005/8/layout/default"/>
    <dgm:cxn modelId="{DAFFE1DD-7328-4BAD-9548-87924DD0AF08}" type="presParOf" srcId="{258290EC-EE54-4646-B2DF-453417FAF8A0}" destId="{AE7B1A31-C060-46E6-A416-EBD994E96CA1}" srcOrd="2" destOrd="0" presId="urn:microsoft.com/office/officeart/2005/8/layout/default"/>
    <dgm:cxn modelId="{12EAA368-ACFF-4512-B0FF-D7FB360E05D2}" type="presParOf" srcId="{258290EC-EE54-4646-B2DF-453417FAF8A0}" destId="{9C71E2A9-BAB1-4694-B865-73D60EC1A04B}" srcOrd="3" destOrd="0" presId="urn:microsoft.com/office/officeart/2005/8/layout/default"/>
    <dgm:cxn modelId="{642B9374-A8B8-4787-81FC-7DCF89EFF4C3}" type="presParOf" srcId="{258290EC-EE54-4646-B2DF-453417FAF8A0}" destId="{2334834C-018B-4710-BD5B-0160CC25B041}" srcOrd="4" destOrd="0" presId="urn:microsoft.com/office/officeart/2005/8/layout/default"/>
    <dgm:cxn modelId="{376E5B62-B30E-484C-91C2-771410BE8BA2}" type="presParOf" srcId="{258290EC-EE54-4646-B2DF-453417FAF8A0}" destId="{3AB4F0F7-DE95-4121-93CE-3A91CAFFA0B3}" srcOrd="5" destOrd="0" presId="urn:microsoft.com/office/officeart/2005/8/layout/default"/>
    <dgm:cxn modelId="{9766DC44-B1DB-441D-98A8-3E529C49C129}" type="presParOf" srcId="{258290EC-EE54-4646-B2DF-453417FAF8A0}" destId="{18BFE594-06B7-4E5C-9F97-5B8414A464EB}" srcOrd="6" destOrd="0" presId="urn:microsoft.com/office/officeart/2005/8/layout/default"/>
    <dgm:cxn modelId="{6ACF6149-B959-4A56-A642-6DC5864DE476}" type="presParOf" srcId="{258290EC-EE54-4646-B2DF-453417FAF8A0}" destId="{54AD2119-6FCF-4C33-82AC-413E116CEA26}" srcOrd="7" destOrd="0" presId="urn:microsoft.com/office/officeart/2005/8/layout/default"/>
    <dgm:cxn modelId="{60E9CDC5-8F66-4092-A29C-70BB852A4C28}" type="presParOf" srcId="{258290EC-EE54-4646-B2DF-453417FAF8A0}" destId="{2FA4513F-D8CC-4D6D-A36F-4B0F60E83FB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B03B5-E87E-437E-B176-A0FA097183B1}">
      <dsp:nvSpPr>
        <dsp:cNvPr id="0" name=""/>
        <dsp:cNvSpPr/>
      </dsp:nvSpPr>
      <dsp:spPr>
        <a:xfrm>
          <a:off x="1104904" y="1719433"/>
          <a:ext cx="2189458" cy="1313674"/>
        </a:xfrm>
        <a:prstGeom prst="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64kb Smart Card</a:t>
          </a:r>
        </a:p>
      </dsp:txBody>
      <dsp:txXfrm>
        <a:off x="1104904" y="1719433"/>
        <a:ext cx="2189458" cy="1313674"/>
      </dsp:txXfrm>
    </dsp:sp>
    <dsp:sp modelId="{AE7B1A31-C060-46E6-A416-EBD994E96CA1}">
      <dsp:nvSpPr>
        <dsp:cNvPr id="0" name=""/>
        <dsp:cNvSpPr/>
      </dsp:nvSpPr>
      <dsp:spPr>
        <a:xfrm>
          <a:off x="1104904" y="3065327"/>
          <a:ext cx="2189458" cy="1313674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Authentication Mechanism (KIOSK) at Empanelled Facilities</a:t>
          </a:r>
        </a:p>
      </dsp:txBody>
      <dsp:txXfrm>
        <a:off x="1104904" y="3065327"/>
        <a:ext cx="2189458" cy="1313674"/>
      </dsp:txXfrm>
    </dsp:sp>
    <dsp:sp modelId="{2334834C-018B-4710-BD5B-0160CC25B041}">
      <dsp:nvSpPr>
        <dsp:cNvPr id="0" name=""/>
        <dsp:cNvSpPr/>
      </dsp:nvSpPr>
      <dsp:spPr>
        <a:xfrm>
          <a:off x="3510396" y="1719428"/>
          <a:ext cx="2189458" cy="1313674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Automation of Health Units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HIMS</a:t>
          </a:r>
        </a:p>
      </dsp:txBody>
      <dsp:txXfrm>
        <a:off x="3510396" y="1719428"/>
        <a:ext cx="2189458" cy="1313674"/>
      </dsp:txXfrm>
    </dsp:sp>
    <dsp:sp modelId="{18BFE594-06B7-4E5C-9F97-5B8414A464EB}">
      <dsp:nvSpPr>
        <dsp:cNvPr id="0" name=""/>
        <dsp:cNvSpPr/>
      </dsp:nvSpPr>
      <dsp:spPr>
        <a:xfrm>
          <a:off x="3510396" y="3065327"/>
          <a:ext cx="2189458" cy="1313674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Beneficiary Mobile App </a:t>
          </a:r>
          <a:endParaRPr lang="en-IN" sz="20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10396" y="3065327"/>
        <a:ext cx="2189458" cy="1313674"/>
      </dsp:txXfrm>
    </dsp:sp>
    <dsp:sp modelId="{2FA4513F-D8CC-4D6D-A36F-4B0F60E83FB8}">
      <dsp:nvSpPr>
        <dsp:cNvPr id="0" name=""/>
        <dsp:cNvSpPr/>
      </dsp:nvSpPr>
      <dsp:spPr>
        <a:xfrm>
          <a:off x="2271644" y="72010"/>
          <a:ext cx="2189458" cy="1313674"/>
        </a:xfrm>
        <a:prstGeom prst="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Smart Card Solution</a:t>
          </a:r>
        </a:p>
      </dsp:txBody>
      <dsp:txXfrm>
        <a:off x="2271644" y="72010"/>
        <a:ext cx="2189458" cy="1313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92C32-135C-4013-9ED1-D1454EB4C85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52C60-F25A-46EE-8A69-3600AFB7F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DB2B6-745D-46C2-848C-AA782510A24A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2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EA208-1495-4752-9516-B3D38CFD8C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4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EA208-1495-4752-9516-B3D38CFD8CB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EA208-1495-4752-9516-B3D38CFD8CB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4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EA208-1495-4752-9516-B3D38CFD8CB7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3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EA208-1495-4752-9516-B3D38CFD8CB7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1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0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2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7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3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6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524F1-DD7A-4242-A7FA-30E1AE795DF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51DA9-546F-4053-9E11-14EDB189C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6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A781413C-9C1F-4D4B-9633-B8BBC313EDF2}"/>
              </a:ext>
            </a:extLst>
          </p:cNvPr>
          <p:cNvSpPr/>
          <p:nvPr/>
        </p:nvSpPr>
        <p:spPr>
          <a:xfrm>
            <a:off x="199428" y="6531935"/>
            <a:ext cx="5588001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IN" baseline="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Aries Sun Technologies</a:t>
            </a:r>
            <a:r>
              <a:rPr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Confidential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33B6E-F41E-479D-923C-D3341CD4A281}"/>
              </a:ext>
            </a:extLst>
          </p:cNvPr>
          <p:cNvSpPr txBox="1"/>
          <p:nvPr/>
        </p:nvSpPr>
        <p:spPr>
          <a:xfrm>
            <a:off x="11592063" y="6541079"/>
            <a:ext cx="381000" cy="280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6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833C41C-0D19-4AFC-9ECB-0CBEF8C4B3C9}" type="slidenum">
              <a:rPr kumimoji="0" lang="en-IN" sz="1200" b="0" i="0" u="none" strike="noStrike" cap="none" spc="0" normalizeH="0" baseline="0" smtClean="0">
                <a:ln>
                  <a:noFill/>
                </a:ln>
                <a:solidFill>
                  <a:srgbClr val="009DE0"/>
                </a:solidFill>
                <a:effectLst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Gill Sans"/>
              </a:rPr>
              <a:pPr marL="0" marR="0" indent="0" algn="ctr" defTabSz="546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IN" sz="1200" b="0" i="0" u="none" strike="noStrike" cap="none" spc="0" normalizeH="0" baseline="0" dirty="0">
              <a:ln>
                <a:noFill/>
              </a:ln>
              <a:solidFill>
                <a:srgbClr val="009DE0"/>
              </a:solidFill>
              <a:effectLst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BCD37-7539-D9E2-2939-3DCABF683E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43" y="36075"/>
            <a:ext cx="1690219" cy="11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9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Gnome-computer.svg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hospital-health-medical-medicine-908437/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commons.wikimedia.org/wiki/File:Blue_person_pictogram.svg" TargetMode="Externa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6.emf"/><Relationship Id="rId18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emf"/><Relationship Id="rId10" Type="http://schemas.openxmlformats.org/officeDocument/2006/relationships/image" Target="../media/image15.emf"/><Relationship Id="rId19" Type="http://schemas.openxmlformats.org/officeDocument/2006/relationships/image" Target="../media/image19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6.emf"/><Relationship Id="rId18" Type="http://schemas.openxmlformats.org/officeDocument/2006/relationships/oleObject" Target="../embeddings/oleObject17.bin"/><Relationship Id="rId3" Type="http://schemas.openxmlformats.org/officeDocument/2006/relationships/image" Target="../media/image21.png"/><Relationship Id="rId21" Type="http://schemas.openxmlformats.org/officeDocument/2006/relationships/image" Target="../media/image30.emf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9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1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923" y="1951421"/>
            <a:ext cx="603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dirty="0">
                <a:solidFill>
                  <a:srgbClr val="FFFFFF"/>
                </a:solidFill>
                <a:effectLst/>
                <a:latin typeface="Livvic" pitchFamily="2" charset="0"/>
              </a:rPr>
              <a:t>Providing state of the art solutions for a technology-driven world.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7F794-0FB7-F3DC-CCB3-E007B4320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85" y="1951421"/>
            <a:ext cx="2935230" cy="2005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4F3E3-43C1-0969-6D6C-9875CF1D9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" y="1909"/>
            <a:ext cx="6985732" cy="68580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33ACF7E-243D-AEE4-752B-12ED0EB4D116}"/>
              </a:ext>
            </a:extLst>
          </p:cNvPr>
          <p:cNvSpPr txBox="1">
            <a:spLocks/>
          </p:cNvSpPr>
          <p:nvPr/>
        </p:nvSpPr>
        <p:spPr>
          <a:xfrm>
            <a:off x="431923" y="4837227"/>
            <a:ext cx="6508281" cy="627736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l">
              <a:lnSpc>
                <a:spcPct val="100000"/>
              </a:lnSpc>
              <a:spcBef>
                <a:spcPts val="95"/>
              </a:spcBef>
            </a:pPr>
            <a:r>
              <a:rPr lang="en-IN" sz="4000" b="1" dirty="0">
                <a:solidFill>
                  <a:srgbClr val="FFFFFF"/>
                </a:solidFill>
                <a:latin typeface="Livvic" pitchFamily="2" charset="0"/>
                <a:ea typeface="+mn-ea"/>
                <a:cs typeface="+mn-cs"/>
              </a:rPr>
              <a:t>Smart Health Solution</a:t>
            </a:r>
          </a:p>
        </p:txBody>
      </p:sp>
    </p:spTree>
    <p:extLst>
      <p:ext uri="{BB962C8B-B14F-4D97-AF65-F5344CB8AC3E}">
        <p14:creationId xmlns:p14="http://schemas.microsoft.com/office/powerpoint/2010/main" val="336018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2207568" y="1772817"/>
            <a:ext cx="7816242" cy="4011445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169C7-9EE6-4405-BAD1-5743AE2B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9" t="12679" r="6506" b="11948"/>
          <a:stretch/>
        </p:blipFill>
        <p:spPr>
          <a:xfrm>
            <a:off x="2237984" y="1803582"/>
            <a:ext cx="7746448" cy="3929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93A4D-F182-4A88-9C6D-C21773D9B21C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Beneficiary Dashboard at Kiosk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56808-F1D8-1734-6515-7296DD666DCA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3E26A-880C-A114-7793-FB431C6B4695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1AF6AC-35F5-4B37-BDD1-696C659199FE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E006D-E93F-21F7-9049-E32B9E5FBCB8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8B65E3-8B8E-2DDE-2890-FD473A230C3D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2060-99DA-118A-4EFB-7E138386C8AA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5D2885-DE2D-D3CD-1A2B-62EA41E10730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88A527-D416-5DC0-5F1D-102A1B305617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7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2207568" y="1844825"/>
            <a:ext cx="7816242" cy="3939437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7A98C-D4FF-4833-A2EB-D42145CE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9" t="12436" r="6644" b="12679"/>
          <a:stretch/>
        </p:blipFill>
        <p:spPr>
          <a:xfrm>
            <a:off x="2237984" y="1881502"/>
            <a:ext cx="7746448" cy="3851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7A98C-D4FF-4833-A2EB-D42145CED7FA}"/>
              </a:ext>
            </a:extLst>
          </p:cNvPr>
          <p:cNvPicPr/>
          <p:nvPr/>
        </p:nvPicPr>
        <p:blipFill rotWithShape="1">
          <a:blip r:embed="rId2"/>
          <a:srcRect l="59749" t="43152" r="37108" b="51216"/>
          <a:stretch/>
        </p:blipFill>
        <p:spPr bwMode="auto">
          <a:xfrm>
            <a:off x="5015880" y="4020110"/>
            <a:ext cx="360040" cy="36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9F583-C473-4B5E-8260-A6B1139A0B0B}"/>
              </a:ext>
            </a:extLst>
          </p:cNvPr>
          <p:cNvPicPr/>
          <p:nvPr/>
        </p:nvPicPr>
        <p:blipFill rotWithShape="1">
          <a:blip r:embed="rId2"/>
          <a:srcRect l="59749" t="43152" r="37108" b="51216"/>
          <a:stretch/>
        </p:blipFill>
        <p:spPr bwMode="auto">
          <a:xfrm>
            <a:off x="5931188" y="4020110"/>
            <a:ext cx="360040" cy="36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4318A-3F8E-4C59-AC50-E2906AE9567A}"/>
              </a:ext>
            </a:extLst>
          </p:cNvPr>
          <p:cNvPicPr/>
          <p:nvPr/>
        </p:nvPicPr>
        <p:blipFill rotWithShape="1">
          <a:blip r:embed="rId2"/>
          <a:srcRect l="59749" t="43152" r="37108" b="51216"/>
          <a:stretch/>
        </p:blipFill>
        <p:spPr bwMode="auto">
          <a:xfrm>
            <a:off x="5931188" y="3429000"/>
            <a:ext cx="360040" cy="36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B1782C-0775-4444-B7A5-A4A7F21771EE}"/>
              </a:ext>
            </a:extLst>
          </p:cNvPr>
          <p:cNvPicPr/>
          <p:nvPr/>
        </p:nvPicPr>
        <p:blipFill rotWithShape="1">
          <a:blip r:embed="rId2"/>
          <a:srcRect l="59749" t="43152" r="37108" b="51216"/>
          <a:stretch/>
        </p:blipFill>
        <p:spPr bwMode="auto">
          <a:xfrm>
            <a:off x="6888088" y="3425157"/>
            <a:ext cx="360040" cy="36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EAC9E4-524F-AF95-BBA9-0241D8F76A04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Appointment for Doctors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1AE94-1FEC-3B9D-C69C-9586BB31C026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7048D-6F1F-0596-6066-343410996722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352357-2C4C-D06E-7A40-6D0CF576421B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D7D196-4002-8773-5F7C-6C600409FE5F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C92CFB-6E63-515D-788C-A0619F128F9C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727213-140D-852C-16BF-5A256C776924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062345-63C4-C613-E6CE-0161F2993775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2348DB-8EA3-BC9A-46D5-FD45866FFBDF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29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43F375-A553-41ED-8F86-CB6D8A85F2EF}"/>
              </a:ext>
            </a:extLst>
          </p:cNvPr>
          <p:cNvGrpSpPr/>
          <p:nvPr/>
        </p:nvGrpSpPr>
        <p:grpSpPr>
          <a:xfrm>
            <a:off x="2355983" y="1274619"/>
            <a:ext cx="7628449" cy="5241034"/>
            <a:chOff x="720620" y="760458"/>
            <a:chExt cx="7739811" cy="57551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57507D-0A56-4718-B2A5-38D87B1C7D4B}"/>
                </a:ext>
              </a:extLst>
            </p:cNvPr>
            <p:cNvSpPr/>
            <p:nvPr/>
          </p:nvSpPr>
          <p:spPr>
            <a:xfrm>
              <a:off x="720620" y="760458"/>
              <a:ext cx="7739811" cy="5755193"/>
            </a:xfrm>
            <a:prstGeom prst="rect">
              <a:avLst/>
            </a:prstGeom>
            <a:noFill/>
            <a:ln w="76200"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F2E5B4-41A4-4509-92E7-9DC2589902B9}"/>
                </a:ext>
              </a:extLst>
            </p:cNvPr>
            <p:cNvGrpSpPr/>
            <p:nvPr/>
          </p:nvGrpSpPr>
          <p:grpSpPr>
            <a:xfrm>
              <a:off x="755576" y="798334"/>
              <a:ext cx="7667803" cy="5717317"/>
              <a:chOff x="806832" y="1140684"/>
              <a:chExt cx="5803144" cy="411046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DF6801C-7244-4737-B1A9-F9BCA0CC7358}"/>
                  </a:ext>
                </a:extLst>
              </p:cNvPr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06832" y="2709881"/>
                <a:ext cx="5803144" cy="2541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887B7B6-EF6C-4A66-B2ED-B2C9FCEBAF82}"/>
                  </a:ext>
                </a:extLst>
              </p:cNvPr>
              <p:cNvPicPr/>
              <p:nvPr/>
            </p:nvPicPr>
            <p:blipFill rotWithShape="1">
              <a:blip r:embed="rId3" cstate="print"/>
              <a:srcRect r="2363" b="27589"/>
              <a:stretch/>
            </p:blipFill>
            <p:spPr bwMode="auto">
              <a:xfrm>
                <a:off x="806832" y="1140684"/>
                <a:ext cx="5803144" cy="1955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93CDEB-0A10-4B72-B599-453112F05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4509120"/>
              <a:ext cx="3528392" cy="1944216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D426844-4495-690B-241A-EE96C82FBC1D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Admin Module Dashboard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B30E81-F4FF-6432-BA2D-25F4D5A874D9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6C9E3-0054-07DA-0612-F496E703DB21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BE122-C7AC-E32B-DAFA-3B3FECFA74B2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42FCB-8015-8E26-26B4-4147E5B262EF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CE4892-75EF-53C1-5928-ECA5141B6DE0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CE7BB-1E70-D7B8-EF63-3E07D8B4E7E0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1415E1-1A7C-A50F-D957-B69205C4472D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85C7DB-278F-8870-1774-415785B4FBD0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0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3725448" y="1264010"/>
            <a:ext cx="4616871" cy="5436651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" name="Picture 2" descr="F:\screen shots\doctor\doctor 2.png">
            <a:extLst>
              <a:ext uri="{FF2B5EF4-FFF2-40B4-BE49-F238E27FC236}">
                <a16:creationId xmlns:a16="http://schemas.microsoft.com/office/drawing/2014/main" id="{17D87FDC-3FCF-47E7-B4F8-40242ECB0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5089" t="9816" r="25690" b="14269"/>
          <a:stretch/>
        </p:blipFill>
        <p:spPr bwMode="auto">
          <a:xfrm>
            <a:off x="3689138" y="985184"/>
            <a:ext cx="4616871" cy="5571461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26ECD1-400E-4881-51E8-3975BFAAD924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Doctor’s Module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D50E5-69B2-BD0A-047C-7EA2458674CB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EBC88-47C7-FB94-8B64-7F400A83B92B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2A6F61-2167-CE03-98DD-840C408E0C26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4F9DE0-046E-F564-EC94-C60FE6DEEA51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3DFE20-3670-11CA-E049-02490288AFA6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7E17F-BB91-C2A3-8307-85F4C7B62876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349218-C5F0-C28A-D1F0-6EE133118464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860847-012C-3107-4E74-420B6E01A120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3870035" y="979055"/>
            <a:ext cx="4602227" cy="5658832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 descr="F:\screen shots\doctor\doctor 5.png">
            <a:extLst>
              <a:ext uri="{FF2B5EF4-FFF2-40B4-BE49-F238E27FC236}">
                <a16:creationId xmlns:a16="http://schemas.microsoft.com/office/drawing/2014/main" id="{110E81C4-ECB2-461D-9A2D-14A7EC407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361" t="5749" r="30881" b="4425"/>
          <a:stretch/>
        </p:blipFill>
        <p:spPr bwMode="auto">
          <a:xfrm>
            <a:off x="3971636" y="1056600"/>
            <a:ext cx="4464624" cy="553980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90328A-446A-BB19-0852-6032D1D3F05B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Doctor’s Referral Generation Module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99288-140B-01CA-53EE-A1EC9444CA13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A8D8C-036E-92F5-1E66-C7EF26424851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4196E-B04A-20FB-9F3E-998248751423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7C16C-C177-781A-0EB9-7E69895401EB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1EEC1-C19A-4D5B-9827-20DC0054A151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E3EE7-2C40-922D-1F23-90182845999D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28EEE5-B7DF-1EB0-BD07-D3F2BD1DFD88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7A12EC-A9E1-E150-82CB-24B20429B110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5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54C9F-BF35-4627-A0E5-FE36C51D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686" y="1235808"/>
            <a:ext cx="5587500" cy="55526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3528686" y="1179889"/>
            <a:ext cx="5663658" cy="5633488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D87FDC-3FCF-47E7-B4F8-40242ECB0118}"/>
              </a:ext>
            </a:extLst>
          </p:cNvPr>
          <p:cNvPicPr/>
          <p:nvPr/>
        </p:nvPicPr>
        <p:blipFill rotWithShape="1">
          <a:blip r:embed="rId3"/>
          <a:srcRect l="36138" t="23854" r="57285" b="64714"/>
          <a:stretch/>
        </p:blipFill>
        <p:spPr bwMode="auto">
          <a:xfrm>
            <a:off x="4655840" y="2060848"/>
            <a:ext cx="792088" cy="791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BAE97-9F53-FD88-551B-0079A64F99A5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Pharmacist Medicine Distribution Screen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C979DC-338D-2CEE-0A4C-7C714F0D234B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18D80-37BC-1639-9C71-590738F45A88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B72DE4-DFE7-3C5E-8C8A-DA7791431868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73BB7-7A48-2A8F-31D5-735B58F0D612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70141-605A-D210-437D-75DD74C33318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BC4C3-53F3-F83A-E2B2-6336D69CB997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C34363-0C2D-02D1-FAEA-3350C786B8AB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7FBD5-2EAC-6068-8153-8E32EEA6D8CF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6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2207568" y="1844824"/>
            <a:ext cx="3384376" cy="4680520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" name="Picture 1" descr="Screenshot_20180913-215754.jpg">
            <a:extLst>
              <a:ext uri="{FF2B5EF4-FFF2-40B4-BE49-F238E27FC236}">
                <a16:creationId xmlns:a16="http://schemas.microsoft.com/office/drawing/2014/main" id="{AC1C558A-761B-4917-A976-2DF7BB2F37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3500" b="9000"/>
          <a:stretch>
            <a:fillRect/>
          </a:stretch>
        </p:blipFill>
        <p:spPr>
          <a:xfrm>
            <a:off x="2258608" y="1909328"/>
            <a:ext cx="3300321" cy="45515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D9C316-292C-4EE1-91E6-DC41F5EA8C2F}"/>
              </a:ext>
            </a:extLst>
          </p:cNvPr>
          <p:cNvSpPr/>
          <p:nvPr/>
        </p:nvSpPr>
        <p:spPr>
          <a:xfrm>
            <a:off x="6312024" y="1816726"/>
            <a:ext cx="3384376" cy="4680520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6" name="Picture 5" descr="Screenshot_20180913-215637.jpg">
            <a:extLst>
              <a:ext uri="{FF2B5EF4-FFF2-40B4-BE49-F238E27FC236}">
                <a16:creationId xmlns:a16="http://schemas.microsoft.com/office/drawing/2014/main" id="{9A1B59B3-BDCE-424E-BD37-4F893E69A3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500" b="9000"/>
          <a:stretch>
            <a:fillRect/>
          </a:stretch>
        </p:blipFill>
        <p:spPr>
          <a:xfrm>
            <a:off x="6351317" y="1844824"/>
            <a:ext cx="3305791" cy="46160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9D563D-D701-6325-9F76-31A8DFF6405F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Beneficiary Mobile App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C3EF1-7F47-AD59-3B89-D0CB427980AB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B4B28-533D-501A-548F-4D7BE1D5E724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0B4D6-42B9-5269-DFCB-9C7733341E97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569C9-9339-21F7-A426-7AB11ADC0F38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16E6D-2F2E-9A7D-8B24-0E4CCFCF7F02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9727AB-BEFD-C223-83F2-C8EB4C589AD4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C2FC4-9564-56F1-4EAB-0047E852ECB0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E32A1-842C-8E76-79DF-37B87F6371D9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9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C8D248A-6524-4FB0-A956-9D90F99F4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37940" y="1705041"/>
            <a:ext cx="342901" cy="6858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17DD85-DE53-4112-A53D-AE2A14D258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14534" y="1534637"/>
            <a:ext cx="1368809" cy="10266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1E47A3-D144-409C-966F-C55F9BDF69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90998" y="1542984"/>
            <a:ext cx="1009911" cy="10099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0821F6-03C0-40B3-8A82-381DE71FF5C3}"/>
              </a:ext>
            </a:extLst>
          </p:cNvPr>
          <p:cNvSpPr txBox="1"/>
          <p:nvPr/>
        </p:nvSpPr>
        <p:spPr>
          <a:xfrm>
            <a:off x="8666925" y="1518412"/>
            <a:ext cx="1555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TPA</a:t>
            </a:r>
          </a:p>
          <a:p>
            <a:r>
              <a:rPr lang="en-IN" sz="1400" dirty="0"/>
              <a:t>Accepts via Referral Number.</a:t>
            </a:r>
          </a:p>
          <a:p>
            <a:r>
              <a:rPr lang="en-IN" sz="1400" dirty="0"/>
              <a:t>Details are auto-populated in TPA application.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1B229D-D31F-48F1-9440-9ACC6EED4C8D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 flipV="1">
            <a:off x="3680841" y="2047941"/>
            <a:ext cx="163369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2A3C13-E5E2-4B42-B29C-9639444038AA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683343" y="2047939"/>
            <a:ext cx="10076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A37B6F5-750A-4A4A-AE75-49CDD9223A0F}"/>
              </a:ext>
            </a:extLst>
          </p:cNvPr>
          <p:cNvSpPr txBox="1"/>
          <p:nvPr/>
        </p:nvSpPr>
        <p:spPr>
          <a:xfrm>
            <a:off x="2859343" y="2410575"/>
            <a:ext cx="250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Beneficiary visits Empanelled</a:t>
            </a:r>
          </a:p>
          <a:p>
            <a:r>
              <a:rPr lang="en-IN" sz="1400" dirty="0"/>
              <a:t>Facility with Referral Letter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ACB869-534B-4384-83F6-DEB491F4CC90}"/>
              </a:ext>
            </a:extLst>
          </p:cNvPr>
          <p:cNvSpPr txBox="1"/>
          <p:nvPr/>
        </p:nvSpPr>
        <p:spPr>
          <a:xfrm>
            <a:off x="2252306" y="4221089"/>
            <a:ext cx="8530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u="sng" dirty="0"/>
              <a:t>Advantages in our Solution:</a:t>
            </a:r>
          </a:p>
          <a:p>
            <a:endParaRPr lang="en-IN" sz="1400" b="1" u="sng" dirty="0"/>
          </a:p>
          <a:p>
            <a:pPr marL="342900" indent="-342900">
              <a:buAutoNum type="arabicPeriod"/>
            </a:pPr>
            <a:r>
              <a:rPr lang="en-IN" sz="1400" dirty="0"/>
              <a:t>Can be integrated with TPA.</a:t>
            </a:r>
          </a:p>
          <a:p>
            <a:pPr marL="342900" indent="-342900">
              <a:buAutoNum type="arabicPeriod"/>
            </a:pPr>
            <a:r>
              <a:rPr lang="en-IN" sz="1400" dirty="0"/>
              <a:t>Beneficiary need not to wait for approvals.</a:t>
            </a:r>
          </a:p>
          <a:p>
            <a:pPr marL="342900" indent="-342900">
              <a:buAutoNum type="arabicPeriod"/>
            </a:pPr>
            <a:r>
              <a:rPr lang="en-IN" sz="1400" dirty="0"/>
              <a:t>A referral Number once activated at Empanelled Facility same cannot be reused.</a:t>
            </a:r>
          </a:p>
          <a:p>
            <a:pPr marL="342900" indent="-342900">
              <a:buAutoNum type="arabicPeriod"/>
            </a:pPr>
            <a:r>
              <a:rPr lang="en-IN" sz="1400" dirty="0"/>
              <a:t>Data can be made available on mobile app on real time basis.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752CA7D-735C-4239-8F38-8672A0A82DDF}"/>
              </a:ext>
            </a:extLst>
          </p:cNvPr>
          <p:cNvCxnSpPr>
            <a:cxnSpLocks/>
          </p:cNvCxnSpPr>
          <p:nvPr/>
        </p:nvCxnSpPr>
        <p:spPr>
          <a:xfrm>
            <a:off x="8195952" y="2574802"/>
            <a:ext cx="0" cy="5661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6DD0243-5AFE-4EF3-B0A8-D7F0A1D3F155}"/>
              </a:ext>
            </a:extLst>
          </p:cNvPr>
          <p:cNvSpPr txBox="1"/>
          <p:nvPr/>
        </p:nvSpPr>
        <p:spPr>
          <a:xfrm>
            <a:off x="7187169" y="2708028"/>
            <a:ext cx="1380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009895-2567-88C6-6916-06C33BFA35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99" y="3181737"/>
            <a:ext cx="1009910" cy="6900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8AB060-EB26-9CAE-8BB0-A90212BA5D39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Referral Process at Empaneled Facilities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DC3EB-2DAA-3DBD-C77F-62B8E95B3F09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97FA8-4E67-D6A6-036A-05A8E414DA2A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21E6AC-4D6C-FEFE-5C32-9D43FCB72673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30D14A-441F-70CF-974A-8E463A242887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F3ADB5-12B9-84A1-4083-C78FA00433AE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9E8DF2-E1AA-2733-A0EE-07516FC77965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56AF0-684F-73C3-1900-F2B24FE40453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9062A1-1410-F416-80E8-630F7198C497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3893F-783B-4193-BEA5-92A9CC64B699}"/>
              </a:ext>
            </a:extLst>
          </p:cNvPr>
          <p:cNvGrpSpPr/>
          <p:nvPr/>
        </p:nvGrpSpPr>
        <p:grpSpPr>
          <a:xfrm>
            <a:off x="2729626" y="1075175"/>
            <a:ext cx="6732748" cy="4379002"/>
            <a:chOff x="1205626" y="1052736"/>
            <a:chExt cx="6732748" cy="4379002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4497886A-2755-4410-9FB9-A2F5DD3EDC7C}"/>
                </a:ext>
              </a:extLst>
            </p:cNvPr>
            <p:cNvGraphicFramePr/>
            <p:nvPr/>
          </p:nvGraphicFramePr>
          <p:xfrm>
            <a:off x="1205626" y="1052736"/>
            <a:ext cx="6732748" cy="43790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16877CD6-3036-436F-97EE-F178D493D684}"/>
                </a:ext>
              </a:extLst>
            </p:cNvPr>
            <p:cNvSpPr/>
            <p:nvPr/>
          </p:nvSpPr>
          <p:spPr>
            <a:xfrm rot="5400000">
              <a:off x="4364977" y="323655"/>
              <a:ext cx="486054" cy="4680520"/>
            </a:xfrm>
            <a:prstGeom prst="leftBrac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DCA5BC3-42FF-9230-7036-CD1FBD0A5335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Solution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B0CA1-FADF-47D5-AE42-8EBC2395FFF7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28B197-E748-BEDF-395E-7A4AF1DAEC97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6F09E-382F-A0B0-56E9-7163BCE28398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6DE0A8-5F11-58A0-4CE6-E107AAC5B342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1023CC-B83F-13D6-BA05-BFA203A22D99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3B1577-BA82-E96C-E0FD-3D68BFBF66AA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DA4FF-1F3D-97EB-9A65-A971A82DE8FD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5FCBAC-1BF2-8E4A-4B4D-790D89E45D6C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4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FCC62-120E-4125-A0C0-1228C5EBC0E5}"/>
              </a:ext>
            </a:extLst>
          </p:cNvPr>
          <p:cNvSpPr/>
          <p:nvPr/>
        </p:nvSpPr>
        <p:spPr>
          <a:xfrm>
            <a:off x="5444306" y="4096313"/>
            <a:ext cx="1163261" cy="190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AEA4E-31B9-414D-B901-2DC91DF38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81" y="1109285"/>
            <a:ext cx="1565876" cy="1695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CC78C-EB58-42A6-A2BF-58C5EF6C7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760" y="1006001"/>
            <a:ext cx="1560675" cy="1929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6BFF0-72CC-4E29-B3D6-24545AD2E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697" y="1109286"/>
            <a:ext cx="1737364" cy="1784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77ECDE-41C4-46A7-9762-EB934265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242" y="2937843"/>
            <a:ext cx="1838755" cy="1806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296600-7BB4-4F74-88CE-6892B3F89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852" y="3006947"/>
            <a:ext cx="1563076" cy="1633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39124-02BC-4F31-A58B-B6C0994CC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720" y="2880540"/>
            <a:ext cx="1397047" cy="17598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1713F0-7672-4A41-8739-4E9E4718A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248" y="4858864"/>
            <a:ext cx="1505601" cy="1845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EE9881-2E6F-4FAE-8789-B93847B28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503" y="4882847"/>
            <a:ext cx="1625846" cy="18064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8BCE84-4456-DDB1-E7C5-24DE273A1267}"/>
              </a:ext>
            </a:extLst>
          </p:cNvPr>
          <p:cNvGrpSpPr/>
          <p:nvPr/>
        </p:nvGrpSpPr>
        <p:grpSpPr>
          <a:xfrm>
            <a:off x="7672564" y="4965020"/>
            <a:ext cx="1563076" cy="1615424"/>
            <a:chOff x="6832061" y="4614041"/>
            <a:chExt cx="1563076" cy="16154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DFDBF9-0E3B-4418-F065-DE4D7804E865}"/>
                </a:ext>
              </a:extLst>
            </p:cNvPr>
            <p:cNvGrpSpPr/>
            <p:nvPr/>
          </p:nvGrpSpPr>
          <p:grpSpPr>
            <a:xfrm>
              <a:off x="6832061" y="4614041"/>
              <a:ext cx="1563076" cy="1191223"/>
              <a:chOff x="6832061" y="4614041"/>
              <a:chExt cx="1563076" cy="119122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F13D129-4872-955C-6AE0-126CDA9FA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27072"/>
              <a:stretch/>
            </p:blipFill>
            <p:spPr>
              <a:xfrm>
                <a:off x="6832061" y="4614041"/>
                <a:ext cx="1563076" cy="119122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3A689AD-3A83-B484-74DF-A9B73B141A2C}"/>
                  </a:ext>
                </a:extLst>
              </p:cNvPr>
              <p:cNvSpPr/>
              <p:nvPr/>
            </p:nvSpPr>
            <p:spPr>
              <a:xfrm>
                <a:off x="7236296" y="4941168"/>
                <a:ext cx="648072" cy="504056"/>
              </a:xfrm>
              <a:prstGeom prst="rect">
                <a:avLst/>
              </a:prstGeom>
              <a:solidFill>
                <a:srgbClr val="293E99"/>
              </a:solidFill>
              <a:ln>
                <a:solidFill>
                  <a:srgbClr val="293E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D114D1-C612-88FB-9F96-0830091C4C9D}"/>
                </a:ext>
              </a:extLst>
            </p:cNvPr>
            <p:cNvSpPr txBox="1"/>
            <p:nvPr/>
          </p:nvSpPr>
          <p:spPr>
            <a:xfrm>
              <a:off x="7088508" y="5070085"/>
              <a:ext cx="1011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LIVEDOCT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6E2B2B-CE9C-C22F-65D2-DFB1CC38967A}"/>
                </a:ext>
              </a:extLst>
            </p:cNvPr>
            <p:cNvSpPr txBox="1"/>
            <p:nvPr/>
          </p:nvSpPr>
          <p:spPr>
            <a:xfrm>
              <a:off x="7164288" y="5952466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dirty="0"/>
                <a:t>HIMS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3E9AF3D-CB2F-E37D-9D6E-C2CC36499E99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Major Components of the solution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5773B-DA19-7192-3113-6574A13B1312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A1890-32C6-0150-83C1-939A9274B4D7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C818F-FBE1-A33C-065F-827D20BEAADC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411F22-5DD0-12D4-1550-A5EA3947BA72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BB3C51-5999-99A4-BA25-6EFA26ACFCA0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E9984-73B7-35AF-97B7-688CCD93B1D1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9FC6AA-9B54-6354-5C86-9301F832BB12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D626DE-09F0-3A94-46A8-D8B8D355DA20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D020160-249B-44FA-956F-8B668CBBFE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876883"/>
              </p:ext>
            </p:extLst>
          </p:nvPr>
        </p:nvGraphicFramePr>
        <p:xfrm>
          <a:off x="7380530" y="4509120"/>
          <a:ext cx="855417" cy="73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36699" imgH="1415230" progId="CorelDraw.Graphic.22">
                  <p:embed/>
                </p:oleObj>
              </mc:Choice>
              <mc:Fallback>
                <p:oleObj name="CorelDRAW" r:id="rId3" imgW="1636699" imgH="1415230" progId="CorelDraw.Graphic.2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D020160-249B-44FA-956F-8B668CBBFE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0530" y="4509120"/>
                        <a:ext cx="855417" cy="739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0749F04-A290-49F5-B7E4-2E1DF4021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124740"/>
              </p:ext>
            </p:extLst>
          </p:nvPr>
        </p:nvGraphicFramePr>
        <p:xfrm>
          <a:off x="5750554" y="4513445"/>
          <a:ext cx="622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191409" imgH="631806" progId="CorelDraw.Graphic.22">
                  <p:embed/>
                </p:oleObj>
              </mc:Choice>
              <mc:Fallback>
                <p:oleObj name="CorelDRAW" r:id="rId5" imgW="1191409" imgH="631806" progId="CorelDraw.Graphic.2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0749F04-A290-49F5-B7E4-2E1DF40217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0554" y="4513445"/>
                        <a:ext cx="622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F04DCFA-1567-4A16-ABC0-AC7E196C4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681122"/>
              </p:ext>
            </p:extLst>
          </p:nvPr>
        </p:nvGraphicFramePr>
        <p:xfrm>
          <a:off x="5606115" y="6094521"/>
          <a:ext cx="1160745" cy="714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2220302" imgH="1366482" progId="CorelDraw.Graphic.22">
                  <p:embed/>
                </p:oleObj>
              </mc:Choice>
              <mc:Fallback>
                <p:oleObj name="CorelDRAW" r:id="rId7" imgW="2220302" imgH="1366482" progId="CorelDraw.Graphic.2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F04DCFA-1567-4A16-ABC0-AC7E196C4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06115" y="6094521"/>
                        <a:ext cx="1160745" cy="714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AE94BC4-600A-4ACF-8F22-656B705B0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89479"/>
              </p:ext>
            </p:extLst>
          </p:nvPr>
        </p:nvGraphicFramePr>
        <p:xfrm>
          <a:off x="3229851" y="2510480"/>
          <a:ext cx="576064" cy="850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645459" imgH="953851" progId="CorelDraw.Graphic.22">
                  <p:embed/>
                </p:oleObj>
              </mc:Choice>
              <mc:Fallback>
                <p:oleObj name="CorelDRAW" r:id="rId9" imgW="645459" imgH="953851" progId="CorelDraw.Graphic.22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AE94BC4-600A-4ACF-8F22-656B705B06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29851" y="2510480"/>
                        <a:ext cx="576064" cy="850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A309FF4D-37DA-4472-83A3-1ED1144B942D}"/>
              </a:ext>
            </a:extLst>
          </p:cNvPr>
          <p:cNvGrpSpPr/>
          <p:nvPr/>
        </p:nvGrpSpPr>
        <p:grpSpPr>
          <a:xfrm>
            <a:off x="6016239" y="1503944"/>
            <a:ext cx="1235078" cy="1425386"/>
            <a:chOff x="5702204" y="1503944"/>
            <a:chExt cx="1364291" cy="142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1C5C222-1DBC-4EF1-BAF5-F46252F7F901}"/>
                </a:ext>
              </a:extLst>
            </p:cNvPr>
            <p:cNvCxnSpPr>
              <a:cxnSpLocks/>
            </p:cNvCxnSpPr>
            <p:nvPr/>
          </p:nvCxnSpPr>
          <p:spPr>
            <a:xfrm>
              <a:off x="5702204" y="1503944"/>
              <a:ext cx="1364291" cy="556904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604F92F-B3CA-41AC-8D96-7421339FED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667" y="2322357"/>
              <a:ext cx="1331828" cy="60697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31C5BDF-7473-43D4-803A-EE103DE48FFF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808237" y="3165214"/>
            <a:ext cx="0" cy="1343906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53951F9-2F8A-45BF-84A9-26BAF7137316}"/>
              </a:ext>
            </a:extLst>
          </p:cNvPr>
          <p:cNvCxnSpPr>
            <a:cxnSpLocks/>
          </p:cNvCxnSpPr>
          <p:nvPr/>
        </p:nvCxnSpPr>
        <p:spPr>
          <a:xfrm flipH="1">
            <a:off x="4309970" y="4947912"/>
            <a:ext cx="3072778" cy="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688E2DFF-1D05-4D19-BB76-8EBDA45212FB}"/>
              </a:ext>
            </a:extLst>
          </p:cNvPr>
          <p:cNvCxnSpPr>
            <a:cxnSpLocks/>
            <a:stCxn id="13" idx="2"/>
            <a:endCxn id="15" idx="1"/>
          </p:cNvCxnSpPr>
          <p:nvPr/>
        </p:nvCxnSpPr>
        <p:spPr>
          <a:xfrm rot="16200000" flipH="1">
            <a:off x="4174460" y="5020051"/>
            <a:ext cx="1063108" cy="1800200"/>
          </a:xfrm>
          <a:prstGeom prst="bentConnector2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CB7745-816B-49A3-A0B2-D3482C330414}"/>
              </a:ext>
            </a:extLst>
          </p:cNvPr>
          <p:cNvGrpSpPr/>
          <p:nvPr/>
        </p:nvGrpSpPr>
        <p:grpSpPr>
          <a:xfrm>
            <a:off x="3229852" y="1015895"/>
            <a:ext cx="3024335" cy="1345027"/>
            <a:chOff x="2915817" y="1015894"/>
            <a:chExt cx="3024335" cy="1345027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51BCD1E0-AC74-4E07-B885-B8DFADDFE4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5817" y="1015894"/>
            <a:ext cx="576064" cy="850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1" imgW="645459" imgH="953851" progId="CorelDraw.Graphic.22">
                    <p:embed/>
                  </p:oleObj>
                </mc:Choice>
                <mc:Fallback>
                  <p:oleObj name="CorelDRAW" r:id="rId11" imgW="645459" imgH="953851" progId="CorelDraw.Graphic.22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51BCD1E0-AC74-4E07-B885-B8DFADDFE4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15817" y="1015894"/>
                          <a:ext cx="576064" cy="850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6931D7B7-8E09-4D95-9432-6F7008137F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3009" y="1113631"/>
            <a:ext cx="731193" cy="731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2" imgW="1014677" imgH="1013730" progId="CorelDraw.Graphic.22">
                    <p:embed/>
                  </p:oleObj>
                </mc:Choice>
                <mc:Fallback>
                  <p:oleObj name="CorelDRAW" r:id="rId12" imgW="1014677" imgH="1013730" progId="CorelDraw.Graphic.22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6931D7B7-8E09-4D95-9432-6F7008137F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043009" y="1113631"/>
                          <a:ext cx="731193" cy="7311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E3DFC28-3529-4188-9DDD-ED9EDD3640C4}"/>
                </a:ext>
              </a:extLst>
            </p:cNvPr>
            <p:cNvCxnSpPr>
              <a:cxnSpLocks/>
            </p:cNvCxnSpPr>
            <p:nvPr/>
          </p:nvCxnSpPr>
          <p:spPr>
            <a:xfrm>
              <a:off x="3563888" y="1568023"/>
              <a:ext cx="15012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2A26D5-313D-423B-9672-5201E2299DB3}"/>
                </a:ext>
              </a:extLst>
            </p:cNvPr>
            <p:cNvSpPr txBox="1"/>
            <p:nvPr/>
          </p:nvSpPr>
          <p:spPr>
            <a:xfrm>
              <a:off x="3131840" y="1806923"/>
              <a:ext cx="28083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dirty="0">
                  <a:solidFill>
                    <a:srgbClr val="FF0000"/>
                  </a:solidFill>
                  <a:latin typeface="Helvetica-Bold"/>
                </a:rPr>
                <a:t>Beneficiary registers with Mobile number.</a:t>
              </a:r>
            </a:p>
            <a:p>
              <a:pPr algn="l"/>
              <a:r>
                <a:rPr lang="en-US" sz="1000" b="1" dirty="0">
                  <a:solidFill>
                    <a:srgbClr val="FF0000"/>
                  </a:solidFill>
                  <a:latin typeface="Helvetica-Bold"/>
                </a:rPr>
                <a:t>Fills &amp; submits the online application</a:t>
              </a:r>
            </a:p>
            <a:p>
              <a:pPr algn="l"/>
              <a:r>
                <a:rPr lang="en-IN" sz="1000" b="1" dirty="0">
                  <a:solidFill>
                    <a:srgbClr val="FF0000"/>
                  </a:solidFill>
                  <a:latin typeface="Helvetica-Bold"/>
                </a:rPr>
                <a:t>along with online payment.</a:t>
              </a:r>
              <a:endParaRPr lang="en-IN" sz="10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B5D34CE-D640-4133-A6BA-70EDB4C4E0EF}"/>
              </a:ext>
            </a:extLst>
          </p:cNvPr>
          <p:cNvGrpSpPr/>
          <p:nvPr/>
        </p:nvGrpSpPr>
        <p:grpSpPr>
          <a:xfrm>
            <a:off x="3378175" y="2576234"/>
            <a:ext cx="2731995" cy="1263978"/>
            <a:chOff x="3064140" y="2576234"/>
            <a:chExt cx="2731995" cy="1263978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02E0EBB-5C94-4F1C-83F8-36C222A596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65130" y="2576234"/>
            <a:ext cx="720053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4" imgW="1249040" imgH="1247875" progId="CorelDraw.Graphic.22">
                    <p:embed/>
                  </p:oleObj>
                </mc:Choice>
                <mc:Fallback>
                  <p:oleObj name="CorelDRAW" r:id="rId14" imgW="1249040" imgH="1247875" progId="CorelDraw.Graphic.22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902E0EBB-5C94-4F1C-83F8-36C222A596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065130" y="2576234"/>
                          <a:ext cx="720053" cy="719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95DED10-649A-4E53-AB8E-64447EDCA7AE}"/>
                </a:ext>
              </a:extLst>
            </p:cNvPr>
            <p:cNvCxnSpPr>
              <a:cxnSpLocks/>
            </p:cNvCxnSpPr>
            <p:nvPr/>
          </p:nvCxnSpPr>
          <p:spPr>
            <a:xfrm>
              <a:off x="3563888" y="2996952"/>
              <a:ext cx="15012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759A60E-2326-43A8-B83C-8BE2F06DF736}"/>
                </a:ext>
              </a:extLst>
            </p:cNvPr>
            <p:cNvSpPr txBox="1"/>
            <p:nvPr/>
          </p:nvSpPr>
          <p:spPr>
            <a:xfrm>
              <a:off x="3064140" y="3286214"/>
              <a:ext cx="27319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000" b="1" dirty="0">
                  <a:solidFill>
                    <a:srgbClr val="FF0000"/>
                  </a:solidFill>
                  <a:latin typeface="Helvetica-Bold"/>
                </a:rPr>
                <a:t>Beneficiary visits CSC counter</a:t>
              </a:r>
              <a:r>
                <a:rPr lang="en-US" sz="1000" b="1" dirty="0">
                  <a:solidFill>
                    <a:srgbClr val="FF0000"/>
                  </a:solidFill>
                  <a:latin typeface="Helvetica-Bold"/>
                </a:rPr>
                <a:t>.</a:t>
              </a:r>
            </a:p>
            <a:p>
              <a:pPr algn="l"/>
              <a:r>
                <a:rPr lang="en-US" sz="1000" b="1" dirty="0">
                  <a:solidFill>
                    <a:srgbClr val="FF0000"/>
                  </a:solidFill>
                  <a:latin typeface="Helvetica-Bold"/>
                </a:rPr>
                <a:t>VLE fills &amp; submits the online application</a:t>
              </a:r>
            </a:p>
            <a:p>
              <a:pPr algn="l"/>
              <a:r>
                <a:rPr lang="en-US" sz="1000" b="1" dirty="0">
                  <a:solidFill>
                    <a:srgbClr val="FF0000"/>
                  </a:solidFill>
                  <a:latin typeface="Helvetica-Bold"/>
                </a:rPr>
                <a:t>along with online payment.</a:t>
              </a:r>
              <a:endParaRPr lang="en-IN" sz="1000" b="1" dirty="0">
                <a:solidFill>
                  <a:srgbClr val="FF0000"/>
                </a:solidFill>
                <a:latin typeface="Helvetica-Bold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9252EE8-C85C-460F-99DB-BE8C23B8C86D}"/>
              </a:ext>
            </a:extLst>
          </p:cNvPr>
          <p:cNvSpPr txBox="1"/>
          <p:nvPr/>
        </p:nvSpPr>
        <p:spPr>
          <a:xfrm>
            <a:off x="7192960" y="2652331"/>
            <a:ext cx="1449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Application is online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Verified &amp; Approved</a:t>
            </a:r>
          </a:p>
          <a:p>
            <a:pPr algn="l"/>
            <a:endParaRPr lang="en-IN" sz="1000" b="1" dirty="0">
              <a:solidFill>
                <a:srgbClr val="FF0000"/>
              </a:solidFill>
              <a:latin typeface="Helvetica-Bol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230C9B-1076-4FEC-8D97-87128AB638EE}"/>
              </a:ext>
            </a:extLst>
          </p:cNvPr>
          <p:cNvSpPr txBox="1"/>
          <p:nvPr/>
        </p:nvSpPr>
        <p:spPr>
          <a:xfrm>
            <a:off x="8126394" y="4562340"/>
            <a:ext cx="1449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Smart Health Card is encoded &amp; Printed in-house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1AD2D0-3796-47FB-A7F2-E4559E63E474}"/>
              </a:ext>
            </a:extLst>
          </p:cNvPr>
          <p:cNvSpPr txBox="1"/>
          <p:nvPr/>
        </p:nvSpPr>
        <p:spPr>
          <a:xfrm>
            <a:off x="6766859" y="6048659"/>
            <a:ext cx="269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Station HQ / Polyclinic Generates OTP and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handover the cards to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Beneficiaries by OTP validation.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76909D-A950-419E-9F6D-6C09A16EAD19}"/>
              </a:ext>
            </a:extLst>
          </p:cNvPr>
          <p:cNvGrpSpPr/>
          <p:nvPr/>
        </p:nvGrpSpPr>
        <p:grpSpPr>
          <a:xfrm>
            <a:off x="7262298" y="1692202"/>
            <a:ext cx="1502246" cy="993104"/>
            <a:chOff x="6948264" y="1692202"/>
            <a:chExt cx="1502246" cy="993104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3D23004-3531-449B-84C7-5AC07DDE0E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48264" y="1844824"/>
            <a:ext cx="1091880" cy="840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6" imgW="2088520" imgH="1608687" progId="CorelDraw.Graphic.22">
                    <p:embed/>
                  </p:oleObj>
                </mc:Choice>
                <mc:Fallback>
                  <p:oleObj name="CorelDRAW" r:id="rId16" imgW="2088520" imgH="1608687" progId="CorelDraw.Graphic.22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13D23004-3531-449B-84C7-5AC07DDE0E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948264" y="1844824"/>
                          <a:ext cx="1091880" cy="8404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7F607E2-56DE-4800-9CFA-B7A4D950370B}"/>
                </a:ext>
              </a:extLst>
            </p:cNvPr>
            <p:cNvSpPr txBox="1"/>
            <p:nvPr/>
          </p:nvSpPr>
          <p:spPr>
            <a:xfrm>
              <a:off x="7000870" y="1692202"/>
              <a:ext cx="14496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000" b="1" dirty="0">
                  <a:solidFill>
                    <a:srgbClr val="FF0000"/>
                  </a:solidFill>
                  <a:latin typeface="Helvetica-Bold"/>
                </a:rPr>
                <a:t>Record Office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D37717-A9E7-4045-A78B-EDB218A0EDB9}"/>
              </a:ext>
            </a:extLst>
          </p:cNvPr>
          <p:cNvGrpSpPr/>
          <p:nvPr/>
        </p:nvGrpSpPr>
        <p:grpSpPr>
          <a:xfrm>
            <a:off x="3259146" y="4423353"/>
            <a:ext cx="1521247" cy="965245"/>
            <a:chOff x="2945111" y="4423352"/>
            <a:chExt cx="1521247" cy="965245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B92627DF-9A1F-43A9-B03E-3EBAE71D36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45111" y="4509120"/>
            <a:ext cx="1093539" cy="879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8" imgW="2091594" imgH="1682769" progId="CorelDraw.Graphic.22">
                    <p:embed/>
                  </p:oleObj>
                </mc:Choice>
                <mc:Fallback>
                  <p:oleObj name="CorelDRAW" r:id="rId18" imgW="2091594" imgH="1682769" progId="CorelDraw.Graphic.22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B92627DF-9A1F-43A9-B03E-3EBAE71D368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945111" y="4509120"/>
                          <a:ext cx="1093539" cy="8794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870CA3A-487A-4800-A263-8BD3777F8DD1}"/>
                </a:ext>
              </a:extLst>
            </p:cNvPr>
            <p:cNvSpPr txBox="1"/>
            <p:nvPr/>
          </p:nvSpPr>
          <p:spPr>
            <a:xfrm>
              <a:off x="3016718" y="4423352"/>
              <a:ext cx="14496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000" b="1" dirty="0">
                  <a:solidFill>
                    <a:srgbClr val="FF0000"/>
                  </a:solidFill>
                  <a:latin typeface="Helvetica-Bold"/>
                </a:rPr>
                <a:t>Regional Center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66E5AFD-C6FA-4022-9336-50FA2E0C0376}"/>
              </a:ext>
            </a:extLst>
          </p:cNvPr>
          <p:cNvSpPr txBox="1"/>
          <p:nvPr/>
        </p:nvSpPr>
        <p:spPr>
          <a:xfrm>
            <a:off x="5293366" y="4947912"/>
            <a:ext cx="1786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Smart Cards dispatched</a:t>
            </a:r>
          </a:p>
          <a:p>
            <a:pPr algn="l"/>
            <a:endParaRPr lang="en-IN" sz="1000" b="1" dirty="0">
              <a:solidFill>
                <a:srgbClr val="FF0000"/>
              </a:solidFill>
              <a:latin typeface="Helvetica-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89247-B356-40F7-BF95-19C5444703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01376" y="101455"/>
            <a:ext cx="4734570" cy="7142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97F8BF-6F23-F99A-C38C-F3CA7C280AEC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Process Flow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5325A-3BE6-BC46-7E63-F5B728C6A809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564272-8F2C-115C-2B30-0E941CC71D94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BDB83-00B6-104B-EE13-C8AED4C79467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243DEE-A3FF-AFE0-724B-018D69E2DF31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ECD3C0-C447-2C6A-872E-5119A9FE2F5F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D3354-38B3-B939-A85F-B94B3EC824D0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4693F8-A412-41B2-6ABA-387F20EFCFBA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9C9E7-ABCD-60E3-DC99-6BAD24A5CE72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6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Picture 39" descr="Aadhaar Icon of Flat style - Available in SVG, PNG, EPS, AI &amp; Icon fonts">
            <a:extLst>
              <a:ext uri="{FF2B5EF4-FFF2-40B4-BE49-F238E27FC236}">
                <a16:creationId xmlns:a16="http://schemas.microsoft.com/office/drawing/2014/main" id="{0B025C37-353A-4416-9381-84A0C6D7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25" y="1829432"/>
            <a:ext cx="422176" cy="4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C5BA301-ECBD-41A2-9266-4829D79BED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34757"/>
              </p:ext>
            </p:extLst>
          </p:nvPr>
        </p:nvGraphicFramePr>
        <p:xfrm>
          <a:off x="2825517" y="1186463"/>
          <a:ext cx="514960" cy="73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814123" imgH="1158055" progId="CorelDraw.Graphic.22">
                  <p:embed/>
                </p:oleObj>
              </mc:Choice>
              <mc:Fallback>
                <p:oleObj name="CorelDRAW" r:id="rId4" imgW="814123" imgH="1158055" progId="CorelDraw.Graphic.2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C5BA301-ECBD-41A2-9266-4829D79BED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5517" y="1186463"/>
                        <a:ext cx="514960" cy="731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7D55F7E-3AF0-47E3-8422-083BA0857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208292"/>
              </p:ext>
            </p:extLst>
          </p:nvPr>
        </p:nvGraphicFramePr>
        <p:xfrm>
          <a:off x="5273790" y="3211097"/>
          <a:ext cx="635419" cy="63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004687" imgH="1004134" progId="CorelDraw.Graphic.22">
                  <p:embed/>
                </p:oleObj>
              </mc:Choice>
              <mc:Fallback>
                <p:oleObj name="CorelDRAW" r:id="rId6" imgW="1004687" imgH="1004134" progId="CorelDraw.Graphic.22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7D55F7E-3AF0-47E3-8422-083BA0857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3790" y="3211097"/>
                        <a:ext cx="635419" cy="635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F392579-81EF-47F6-AD5C-9BA1F6FEC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895968"/>
              </p:ext>
            </p:extLst>
          </p:nvPr>
        </p:nvGraphicFramePr>
        <p:xfrm>
          <a:off x="8065686" y="4391452"/>
          <a:ext cx="459751" cy="59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727294" imgH="935426" progId="CorelDraw.Graphic.22">
                  <p:embed/>
                </p:oleObj>
              </mc:Choice>
              <mc:Fallback>
                <p:oleObj name="CorelDRAW" r:id="rId8" imgW="727294" imgH="935426" progId="CorelDraw.Graphic.2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F392579-81EF-47F6-AD5C-9BA1F6FEC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65686" y="4391452"/>
                        <a:ext cx="459751" cy="591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9720497B-A621-48D6-A00A-F647AE81B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089981"/>
              </p:ext>
            </p:extLst>
          </p:nvPr>
        </p:nvGraphicFramePr>
        <p:xfrm>
          <a:off x="7968069" y="5889359"/>
          <a:ext cx="626385" cy="62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991240" imgH="990316" progId="CorelDraw.Graphic.22">
                  <p:embed/>
                </p:oleObj>
              </mc:Choice>
              <mc:Fallback>
                <p:oleObj name="CorelDRAW" r:id="rId10" imgW="991240" imgH="990316" progId="CorelDraw.Graphic.22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720497B-A621-48D6-A00A-F647AE81B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68069" y="5889359"/>
                        <a:ext cx="626385" cy="626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D6B5A45-D200-4E63-BE92-F6C94C34B8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99271"/>
              </p:ext>
            </p:extLst>
          </p:nvPr>
        </p:nvGraphicFramePr>
        <p:xfrm>
          <a:off x="2772576" y="5835153"/>
          <a:ext cx="654492" cy="68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1034271" imgH="1076680" progId="CorelDraw.Graphic.22">
                  <p:embed/>
                </p:oleObj>
              </mc:Choice>
              <mc:Fallback>
                <p:oleObj name="CorelDRAW" r:id="rId12" imgW="1034271" imgH="1076680" progId="CorelDraw.Graphic.22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D6B5A45-D200-4E63-BE92-F6C94C34B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72576" y="5835153"/>
                        <a:ext cx="654492" cy="680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2AC523-B302-4A0A-B0DB-529E04EF4C2B}"/>
              </a:ext>
            </a:extLst>
          </p:cNvPr>
          <p:cNvCxnSpPr>
            <a:cxnSpLocks/>
          </p:cNvCxnSpPr>
          <p:nvPr/>
        </p:nvCxnSpPr>
        <p:spPr>
          <a:xfrm>
            <a:off x="3340478" y="1554912"/>
            <a:ext cx="1131571" cy="504056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48970B9-B3F8-43B5-915B-AABA1D1C3690}"/>
              </a:ext>
            </a:extLst>
          </p:cNvPr>
          <p:cNvCxnSpPr>
            <a:cxnSpLocks/>
          </p:cNvCxnSpPr>
          <p:nvPr/>
        </p:nvCxnSpPr>
        <p:spPr>
          <a:xfrm flipV="1">
            <a:off x="3315096" y="2411530"/>
            <a:ext cx="1156953" cy="51331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32ABFBB-953C-4D55-8C6B-A633AE757F2E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5273789" y="2143020"/>
            <a:ext cx="1342208" cy="2172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3C42D6D-3EF4-44B7-901F-EABC915B14A3}"/>
              </a:ext>
            </a:extLst>
          </p:cNvPr>
          <p:cNvCxnSpPr>
            <a:cxnSpLocks/>
          </p:cNvCxnSpPr>
          <p:nvPr/>
        </p:nvCxnSpPr>
        <p:spPr>
          <a:xfrm flipH="1">
            <a:off x="6860175" y="2117465"/>
            <a:ext cx="1095821" cy="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5759004-CCF8-4445-AF63-5E62C64C43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252693"/>
              </p:ext>
            </p:extLst>
          </p:nvPr>
        </p:nvGraphicFramePr>
        <p:xfrm>
          <a:off x="6615997" y="1793428"/>
          <a:ext cx="792088" cy="69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1569464" imgH="1386442" progId="CorelDraw.Graphic.22">
                  <p:embed/>
                </p:oleObj>
              </mc:Choice>
              <mc:Fallback>
                <p:oleObj name="CorelDRAW" r:id="rId14" imgW="1569464" imgH="1386442" progId="CorelDraw.Graphic.22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5759004-CCF8-4445-AF63-5E62C64C43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15997" y="1793428"/>
                        <a:ext cx="792088" cy="699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CF28D53E-7954-44FD-9F82-CCE635ECDCA3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5942529" y="2459293"/>
            <a:ext cx="1036195" cy="1102832"/>
          </a:xfrm>
          <a:prstGeom prst="bentConnector2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87EFB611-D435-42BB-A4A5-DF4C876B3ACB}"/>
              </a:ext>
            </a:extLst>
          </p:cNvPr>
          <p:cNvCxnSpPr>
            <a:cxnSpLocks/>
            <a:stCxn id="22" idx="2"/>
            <a:endCxn id="24" idx="3"/>
          </p:cNvCxnSpPr>
          <p:nvPr/>
        </p:nvCxnSpPr>
        <p:spPr>
          <a:xfrm rot="5400000">
            <a:off x="4063058" y="3142412"/>
            <a:ext cx="824336" cy="2232545"/>
          </a:xfrm>
          <a:prstGeom prst="bentConnector2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A9AF2779-5818-408E-A1F6-F73A815F767A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591501" y="3846516"/>
            <a:ext cx="2474185" cy="840561"/>
          </a:xfrm>
          <a:prstGeom prst="bentConnector3">
            <a:avLst>
              <a:gd name="adj1" fmla="val 119"/>
            </a:avLst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4235EBD-B487-4B13-BC16-D5CEEC32CB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473901"/>
              </p:ext>
            </p:extLst>
          </p:nvPr>
        </p:nvGraphicFramePr>
        <p:xfrm>
          <a:off x="2810250" y="2552249"/>
          <a:ext cx="819786" cy="73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1404641" imgH="1254784" progId="CorelDraw.Graphic.22">
                  <p:embed/>
                </p:oleObj>
              </mc:Choice>
              <mc:Fallback>
                <p:oleObj name="CorelDRAW" r:id="rId16" imgW="1404641" imgH="1254784" progId="CorelDraw.Graphic.2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4235EBD-B487-4B13-BC16-D5CEEC32CB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10250" y="2552249"/>
                        <a:ext cx="819786" cy="731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86039B2-4825-40B7-9BDE-BCDACC93F628}"/>
              </a:ext>
            </a:extLst>
          </p:cNvPr>
          <p:cNvCxnSpPr>
            <a:cxnSpLocks/>
          </p:cNvCxnSpPr>
          <p:nvPr/>
        </p:nvCxnSpPr>
        <p:spPr>
          <a:xfrm>
            <a:off x="3052140" y="4956941"/>
            <a:ext cx="0" cy="853211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D89C624-386F-4B6F-9C27-E4A2AD248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63445"/>
              </p:ext>
            </p:extLst>
          </p:nvPr>
        </p:nvGraphicFramePr>
        <p:xfrm>
          <a:off x="2800153" y="4391451"/>
          <a:ext cx="558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884048" imgH="883223" progId="CorelDraw.Graphic.22">
                  <p:embed/>
                </p:oleObj>
              </mc:Choice>
              <mc:Fallback>
                <p:oleObj name="CorelDRAW" r:id="rId18" imgW="884048" imgH="883223" progId="CorelDraw.Graphic.22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AD89C624-386F-4B6F-9C27-E4A2AD248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800153" y="4391451"/>
                        <a:ext cx="5588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F2BC424-DBA0-4B53-B388-A1A8871D00B0}"/>
              </a:ext>
            </a:extLst>
          </p:cNvPr>
          <p:cNvCxnSpPr>
            <a:cxnSpLocks/>
          </p:cNvCxnSpPr>
          <p:nvPr/>
        </p:nvCxnSpPr>
        <p:spPr>
          <a:xfrm>
            <a:off x="8281260" y="5036148"/>
            <a:ext cx="0" cy="853211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EC6DBC6-0FBC-4C9D-B0D9-5B6335DBBD2C}"/>
              </a:ext>
            </a:extLst>
          </p:cNvPr>
          <p:cNvSpPr txBox="1"/>
          <p:nvPr/>
        </p:nvSpPr>
        <p:spPr>
          <a:xfrm>
            <a:off x="3245953" y="1036976"/>
            <a:ext cx="1523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Beneficiary visits Polyclinic</a:t>
            </a:r>
          </a:p>
          <a:p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with Smart Card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E649EC-661C-46F1-8962-CF955302AB24}"/>
              </a:ext>
            </a:extLst>
          </p:cNvPr>
          <p:cNvSpPr txBox="1"/>
          <p:nvPr/>
        </p:nvSpPr>
        <p:spPr>
          <a:xfrm>
            <a:off x="3194385" y="3188450"/>
            <a:ext cx="1449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Beneficiary books online appointment via mobile app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4BC934-22B8-47A9-AEFF-D282E1E29CD0}"/>
              </a:ext>
            </a:extLst>
          </p:cNvPr>
          <p:cNvGrpSpPr/>
          <p:nvPr/>
        </p:nvGrpSpPr>
        <p:grpSpPr>
          <a:xfrm>
            <a:off x="4472048" y="1868573"/>
            <a:ext cx="978352" cy="1006690"/>
            <a:chOff x="4130299" y="1942461"/>
            <a:chExt cx="978352" cy="1006690"/>
          </a:xfrm>
        </p:grpSpPr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EE98498A-32AA-4C53-BAFF-CEFC96BACB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30299" y="1942461"/>
            <a:ext cx="883402" cy="682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0" imgW="1845705" imgH="1425210" progId="CorelDraw.Graphic.22">
                    <p:embed/>
                  </p:oleObj>
                </mc:Choice>
                <mc:Fallback>
                  <p:oleObj name="CorelDRAW" r:id="rId20" imgW="1845705" imgH="1425210" progId="CorelDraw.Graphic.22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EE98498A-32AA-4C53-BAFF-CEFC96BACB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130299" y="1942461"/>
                          <a:ext cx="883402" cy="6821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9B19037-1864-424F-AAF9-8F4FE7F3DD8B}"/>
                </a:ext>
              </a:extLst>
            </p:cNvPr>
            <p:cNvSpPr txBox="1"/>
            <p:nvPr/>
          </p:nvSpPr>
          <p:spPr>
            <a:xfrm>
              <a:off x="4225250" y="2549041"/>
              <a:ext cx="8834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b="1" dirty="0">
                  <a:solidFill>
                    <a:srgbClr val="FF0000"/>
                  </a:solidFill>
                  <a:latin typeface="Helvetica-Bold"/>
                </a:rPr>
                <a:t>Health Units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D103633-9A1F-42FA-A0BE-F72EF27F8123}"/>
              </a:ext>
            </a:extLst>
          </p:cNvPr>
          <p:cNvSpPr txBox="1"/>
          <p:nvPr/>
        </p:nvSpPr>
        <p:spPr>
          <a:xfrm>
            <a:off x="6991519" y="2381311"/>
            <a:ext cx="2605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KIOSK at Polyclinic authenticates beneficiary with Smart Card using PIN.</a:t>
            </a:r>
          </a:p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Beneficiary can select doctor for consultation.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KIOSK also updates medical &amp; </a:t>
            </a:r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Pharmacy records on smart cards.</a:t>
            </a:r>
            <a:endParaRPr lang="en-IN" sz="1000" b="1" dirty="0">
              <a:solidFill>
                <a:srgbClr val="FF0000"/>
              </a:solidFill>
              <a:latin typeface="Helvetica-Bold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7AA3267-E47C-4051-81F8-5822F1430744}"/>
              </a:ext>
            </a:extLst>
          </p:cNvPr>
          <p:cNvSpPr txBox="1"/>
          <p:nvPr/>
        </p:nvSpPr>
        <p:spPr>
          <a:xfrm>
            <a:off x="7499400" y="1338888"/>
            <a:ext cx="1494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>
                <a:solidFill>
                  <a:srgbClr val="0070C0"/>
                </a:solidFill>
                <a:latin typeface="Helvetica-Bold"/>
              </a:rPr>
              <a:t>Verification with National ID DB - Enabled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FF9E450-936D-4891-814D-A7840689852D}"/>
              </a:ext>
            </a:extLst>
          </p:cNvPr>
          <p:cNvSpPr txBox="1"/>
          <p:nvPr/>
        </p:nvSpPr>
        <p:spPr>
          <a:xfrm>
            <a:off x="3550260" y="3857114"/>
            <a:ext cx="2244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Doctor provides consultation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to beneficiary.</a:t>
            </a:r>
          </a:p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Doctor can prescribe medicines to beneficiary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805D941-16A0-4774-B8D8-A5F7F3205544}"/>
              </a:ext>
            </a:extLst>
          </p:cNvPr>
          <p:cNvSpPr txBox="1"/>
          <p:nvPr/>
        </p:nvSpPr>
        <p:spPr>
          <a:xfrm>
            <a:off x="3629580" y="4788022"/>
            <a:ext cx="1754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Medicines are issued by pharmacy as prescribed by consulting doctors</a:t>
            </a:r>
            <a:endParaRPr lang="en-IN" sz="1000" b="1" dirty="0">
              <a:solidFill>
                <a:srgbClr val="FF0000"/>
              </a:solidFill>
              <a:latin typeface="Helvetica-Bold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B39F526-004B-487C-911E-92FDA222A584}"/>
              </a:ext>
            </a:extLst>
          </p:cNvPr>
          <p:cNvSpPr txBox="1"/>
          <p:nvPr/>
        </p:nvSpPr>
        <p:spPr>
          <a:xfrm>
            <a:off x="6531042" y="4823365"/>
            <a:ext cx="162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OIC provides approval for referral letters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B9A3A5C-746B-4D87-A2BD-3D5D5736A29D}"/>
              </a:ext>
            </a:extLst>
          </p:cNvPr>
          <p:cNvSpPr txBox="1"/>
          <p:nvPr/>
        </p:nvSpPr>
        <p:spPr>
          <a:xfrm>
            <a:off x="3629579" y="5889358"/>
            <a:ext cx="1754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Pharmacy provides prescription printout to beneficiary.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FE53DF-9D1E-4390-B2BA-E64BA14C14BF}"/>
              </a:ext>
            </a:extLst>
          </p:cNvPr>
          <p:cNvSpPr txBox="1"/>
          <p:nvPr/>
        </p:nvSpPr>
        <p:spPr>
          <a:xfrm>
            <a:off x="6209899" y="5889358"/>
            <a:ext cx="1944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Referral letter details are auto-populated </a:t>
            </a:r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in hospital portal.</a:t>
            </a:r>
          </a:p>
          <a:p>
            <a:pPr algn="l"/>
            <a:r>
              <a:rPr lang="en-US" sz="1000" b="1" dirty="0">
                <a:solidFill>
                  <a:srgbClr val="FF0000"/>
                </a:solidFill>
                <a:latin typeface="Helvetica-Bold"/>
              </a:rPr>
              <a:t>Application is integrated with BPA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555BCDE-7A46-4B3B-B445-2A10681D01D9}"/>
              </a:ext>
            </a:extLst>
          </p:cNvPr>
          <p:cNvSpPr txBox="1"/>
          <p:nvPr/>
        </p:nvSpPr>
        <p:spPr>
          <a:xfrm>
            <a:off x="5738108" y="3878247"/>
            <a:ext cx="2288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000" b="1" dirty="0">
                <a:solidFill>
                  <a:srgbClr val="FF0000"/>
                </a:solidFill>
                <a:latin typeface="Helvetica-Bold"/>
              </a:rPr>
              <a:t>Doctor can also generate referral letter for Empanelled facilities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2D4D0-0360-4C80-9409-BFDC94773CF1}"/>
              </a:ext>
            </a:extLst>
          </p:cNvPr>
          <p:cNvSpPr/>
          <p:nvPr/>
        </p:nvSpPr>
        <p:spPr>
          <a:xfrm>
            <a:off x="3511514" y="107671"/>
            <a:ext cx="4515425" cy="470892"/>
          </a:xfrm>
          <a:prstGeom prst="roundRect">
            <a:avLst/>
          </a:prstGeom>
          <a:solidFill>
            <a:srgbClr val="0E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Smart Card at Health Units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BF285E-0C8D-0820-9B1E-AEE3339F54ED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Process 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0BF5AA-757F-8C13-27E9-25187816FE5D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2954A-6CE6-DE99-D319-36A2A2900B4D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1F22C-98BE-6DF8-F35E-707EAA4715ED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6666CC-946A-F110-70A9-BC6C6832E004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A4376-2513-AE43-B256-F6C9DF69DD0D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4CFBE-8173-EE70-3078-B02DC3566722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A8281-1CC1-C0C5-62F3-876A7CA12428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CABAB-1589-66C5-5F47-F0E39653B7D6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89" grpId="0"/>
      <p:bldP spid="90" grpId="0"/>
      <p:bldP spid="96" grpId="0"/>
      <p:bldP spid="106" grpId="0"/>
      <p:bldP spid="107" grpId="0"/>
      <p:bldP spid="109" grpId="0"/>
      <p:bldP spid="111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277071F0-C03D-41D1-A979-45671983113A}"/>
              </a:ext>
            </a:extLst>
          </p:cNvPr>
          <p:cNvSpPr txBox="1"/>
          <p:nvPr/>
        </p:nvSpPr>
        <p:spPr>
          <a:xfrm>
            <a:off x="612731" y="1194531"/>
            <a:ext cx="6912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80808"/>
                </a:solidFill>
              </a:rPr>
              <a:t>Automation of 431 Polyclinics/Health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80808"/>
                </a:solidFill>
              </a:rPr>
              <a:t>Approximate 700 touchpoints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80808"/>
                </a:solidFill>
              </a:rPr>
              <a:t>Integration with more than 4 Lakh VLE CSE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80808"/>
                </a:solidFill>
              </a:rPr>
              <a:t>Approx. 55 Lakh Smart Cards Printed and Distributed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808"/>
                </a:solidFill>
              </a:rPr>
              <a:t>Average of 60,000 footfalls on a daily basis in 431 health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80808"/>
                </a:solidFill>
              </a:rPr>
              <a:t>2821 Empaneled Hospitals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B6C5C65-D6F2-4684-9330-DD905212941A}"/>
              </a:ext>
            </a:extLst>
          </p:cNvPr>
          <p:cNvSpPr txBox="1">
            <a:spLocks/>
          </p:cNvSpPr>
          <p:nvPr/>
        </p:nvSpPr>
        <p:spPr>
          <a:xfrm>
            <a:off x="3503712" y="3520796"/>
            <a:ext cx="5561372" cy="6668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54EA0-968F-0486-D650-DD5B8D8D9FDB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Current Traction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9175C-858F-058B-9651-56E176C674DB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8DD7AF-0F6D-0197-7599-5439759136FF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B2005-31C1-7C74-5191-027C946C84F9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B77DF-3404-502E-FE60-F7757FFE3FA5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E0203-6D01-C305-86DD-6539FD916FE0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8E8E55-70C1-0A4E-8C02-B80134CB53C6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C89376-41C6-1970-18C4-B12D9040CCA8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D0701-59D8-7F2A-3B7C-B36E82DE8FD9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5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2E2EC-874C-462D-A28C-9CC5A0011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43" y="1197166"/>
            <a:ext cx="5616624" cy="4544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F92CA8-70EB-484C-BE61-985A28B78387}"/>
              </a:ext>
            </a:extLst>
          </p:cNvPr>
          <p:cNvGrpSpPr/>
          <p:nvPr/>
        </p:nvGrpSpPr>
        <p:grpSpPr>
          <a:xfrm>
            <a:off x="1631388" y="1467168"/>
            <a:ext cx="5184576" cy="432048"/>
            <a:chOff x="107504" y="818147"/>
            <a:chExt cx="5184576" cy="43204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10A1F98-3CD5-4AB8-AEB1-C84998EFE177}"/>
                </a:ext>
              </a:extLst>
            </p:cNvPr>
            <p:cNvSpPr/>
            <p:nvPr/>
          </p:nvSpPr>
          <p:spPr>
            <a:xfrm>
              <a:off x="4283968" y="818147"/>
              <a:ext cx="1008112" cy="4320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29AEBE-7F67-490A-99B8-2E38AA64C825}"/>
                </a:ext>
              </a:extLst>
            </p:cNvPr>
            <p:cNvSpPr txBox="1"/>
            <p:nvPr/>
          </p:nvSpPr>
          <p:spPr>
            <a:xfrm>
              <a:off x="107504" y="836712"/>
              <a:ext cx="1486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Camera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CD7F-0A8F-44B0-8CB7-FC8BEE59E8C9}"/>
              </a:ext>
            </a:extLst>
          </p:cNvPr>
          <p:cNvGrpSpPr/>
          <p:nvPr/>
        </p:nvGrpSpPr>
        <p:grpSpPr>
          <a:xfrm>
            <a:off x="1631504" y="1989254"/>
            <a:ext cx="6264696" cy="1872208"/>
            <a:chOff x="107504" y="1340768"/>
            <a:chExt cx="6264696" cy="187220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7307D30-9A06-4AAE-9F3A-C8921FF36AC9}"/>
                </a:ext>
              </a:extLst>
            </p:cNvPr>
            <p:cNvSpPr/>
            <p:nvPr/>
          </p:nvSpPr>
          <p:spPr>
            <a:xfrm>
              <a:off x="3131840" y="1340768"/>
              <a:ext cx="3240360" cy="187220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632279-D22D-4CBB-BA52-12D9F09A41A1}"/>
                </a:ext>
              </a:extLst>
            </p:cNvPr>
            <p:cNvSpPr txBox="1"/>
            <p:nvPr/>
          </p:nvSpPr>
          <p:spPr>
            <a:xfrm>
              <a:off x="107504" y="1340768"/>
              <a:ext cx="18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Touch Screen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EF8DD-AA43-43B6-851C-C7BE63F5F780}"/>
              </a:ext>
            </a:extLst>
          </p:cNvPr>
          <p:cNvGrpSpPr/>
          <p:nvPr/>
        </p:nvGrpSpPr>
        <p:grpSpPr>
          <a:xfrm>
            <a:off x="7438946" y="4127057"/>
            <a:ext cx="3384377" cy="1037715"/>
            <a:chOff x="5914945" y="3478570"/>
            <a:chExt cx="3384377" cy="103771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BBFB732-075A-4EC9-8886-AEE05E9F88B4}"/>
                </a:ext>
              </a:extLst>
            </p:cNvPr>
            <p:cNvSpPr/>
            <p:nvPr/>
          </p:nvSpPr>
          <p:spPr>
            <a:xfrm>
              <a:off x="5914945" y="3478570"/>
              <a:ext cx="1296144" cy="103771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3B66E6-621F-4EFB-8747-F411286828E8}"/>
                </a:ext>
              </a:extLst>
            </p:cNvPr>
            <p:cNvSpPr txBox="1"/>
            <p:nvPr/>
          </p:nvSpPr>
          <p:spPr>
            <a:xfrm>
              <a:off x="7499121" y="3569426"/>
              <a:ext cx="18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Card Reader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4504B2C-7D4D-4470-8E50-D7C4CB1EF91A}"/>
              </a:ext>
            </a:extLst>
          </p:cNvPr>
          <p:cNvGrpSpPr/>
          <p:nvPr/>
        </p:nvGrpSpPr>
        <p:grpSpPr>
          <a:xfrm>
            <a:off x="5647116" y="4209821"/>
            <a:ext cx="1312981" cy="1804291"/>
            <a:chOff x="4123115" y="3561334"/>
            <a:chExt cx="1312981" cy="18042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BA0C57F-6169-44FB-BE15-E6264B26B010}"/>
                </a:ext>
              </a:extLst>
            </p:cNvPr>
            <p:cNvSpPr/>
            <p:nvPr/>
          </p:nvSpPr>
          <p:spPr>
            <a:xfrm>
              <a:off x="4188520" y="3561334"/>
              <a:ext cx="1103560" cy="7548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3DC356-4352-49F1-8E60-33A5D8C7CA84}"/>
                </a:ext>
              </a:extLst>
            </p:cNvPr>
            <p:cNvSpPr txBox="1"/>
            <p:nvPr/>
          </p:nvSpPr>
          <p:spPr>
            <a:xfrm>
              <a:off x="4123115" y="4996293"/>
              <a:ext cx="1312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Biometric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4D3B0A-061E-468E-890E-C0CBEC88B8A9}"/>
              </a:ext>
            </a:extLst>
          </p:cNvPr>
          <p:cNvGrpSpPr/>
          <p:nvPr/>
        </p:nvGrpSpPr>
        <p:grpSpPr>
          <a:xfrm>
            <a:off x="1646190" y="3901394"/>
            <a:ext cx="3585714" cy="1544244"/>
            <a:chOff x="122190" y="3252908"/>
            <a:chExt cx="3585714" cy="15442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38EE706-8A04-4394-B7E2-7B7B7B89808E}"/>
                </a:ext>
              </a:extLst>
            </p:cNvPr>
            <p:cNvSpPr/>
            <p:nvPr/>
          </p:nvSpPr>
          <p:spPr>
            <a:xfrm>
              <a:off x="2411760" y="3252908"/>
              <a:ext cx="1296144" cy="15442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39F361-95C2-4EE8-92FE-8F55D7A4628D}"/>
                </a:ext>
              </a:extLst>
            </p:cNvPr>
            <p:cNvSpPr txBox="1"/>
            <p:nvPr/>
          </p:nvSpPr>
          <p:spPr>
            <a:xfrm>
              <a:off x="122190" y="3628095"/>
              <a:ext cx="1793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Thermal Printer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BE4514-D8FD-409F-0CEE-B2561A62F4F9}"/>
              </a:ext>
            </a:extLst>
          </p:cNvPr>
          <p:cNvSpPr txBox="1">
            <a:spLocks/>
          </p:cNvSpPr>
          <p:nvPr/>
        </p:nvSpPr>
        <p:spPr>
          <a:xfrm>
            <a:off x="353150" y="187864"/>
            <a:ext cx="8916110" cy="8996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Wall Mount Kiosk / Self Registration &amp; Authentication Terminal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8B36C-E1D1-EFB2-05E4-0A63133E9E67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34B6F-1A0A-9D08-F820-A91059A670A9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9E267C-85F3-27F9-9E2D-268414E6D6FC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2F030-191F-6908-7F1F-677A329679AD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0BE59A-6F2E-F4DD-1A1A-2E38328700D1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799051-BEC0-F8B1-0DD2-48240D28423F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8DFC40-70F6-247D-7424-155DD2C5F666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E24FB3-3E21-BDBE-575A-5338DB29266F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6D8374-CBB6-4378-BAE6-86B44330D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7" t="11583" r="6644" b="11826"/>
          <a:stretch/>
        </p:blipFill>
        <p:spPr>
          <a:xfrm>
            <a:off x="2207568" y="1844825"/>
            <a:ext cx="7816242" cy="3939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2207568" y="1844825"/>
            <a:ext cx="7816242" cy="3939437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5357-08D2-C806-5E90-F50915470040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Kiosk Home Screen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1B2F4-A280-FE9C-5C80-36D7553C115E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6DB14-3764-798F-5BE0-D360B6966C6D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CF2B5-A976-0703-9561-2D14FEF9B6F5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93E357-B464-F8DF-E80F-EE01F8BE0C57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9D51D-CEF8-9E92-21DE-36C9BED9BAE6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2D45F0-33F7-0DEE-A12D-86936DEB36BA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46162-E985-ED3B-DDD1-27EE33606316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85A3E-96FF-5C9D-67E6-F1255563307F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2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57507D-0A56-4718-B2A5-38D87B1C7D4B}"/>
              </a:ext>
            </a:extLst>
          </p:cNvPr>
          <p:cNvSpPr/>
          <p:nvPr/>
        </p:nvSpPr>
        <p:spPr>
          <a:xfrm>
            <a:off x="2207568" y="1844825"/>
            <a:ext cx="7816242" cy="3939437"/>
          </a:xfrm>
          <a:prstGeom prst="rect">
            <a:avLst/>
          </a:prstGeom>
          <a:noFill/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E2B850-CEB1-4AF4-8D96-0CE2635D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5" t="11704" r="6849" b="12435"/>
          <a:stretch/>
        </p:blipFill>
        <p:spPr>
          <a:xfrm>
            <a:off x="2250511" y="1860371"/>
            <a:ext cx="7791189" cy="39018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A0F61-EC9A-F811-AD61-807B6EED04FE}"/>
              </a:ext>
            </a:extLst>
          </p:cNvPr>
          <p:cNvSpPr txBox="1">
            <a:spLocks/>
          </p:cNvSpPr>
          <p:nvPr/>
        </p:nvSpPr>
        <p:spPr>
          <a:xfrm>
            <a:off x="353150" y="280224"/>
            <a:ext cx="8916110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accent5">
                    <a:lumMod val="75000"/>
                  </a:schemeClr>
                </a:solidFill>
              </a:rPr>
              <a:t>Card PIN based authentication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3AA4C-C0D0-635F-9838-A4BC387E6293}"/>
              </a:ext>
            </a:extLst>
          </p:cNvPr>
          <p:cNvSpPr/>
          <p:nvPr/>
        </p:nvSpPr>
        <p:spPr>
          <a:xfrm>
            <a:off x="423827" y="990113"/>
            <a:ext cx="1932156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5BFA5E-6C8D-7943-86B0-038FD5E5E0CE}"/>
              </a:ext>
            </a:extLst>
          </p:cNvPr>
          <p:cNvSpPr/>
          <p:nvPr/>
        </p:nvSpPr>
        <p:spPr>
          <a:xfrm>
            <a:off x="2399380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2B79C-08B1-A1AD-DC33-B4CAF96C98DF}"/>
              </a:ext>
            </a:extLst>
          </p:cNvPr>
          <p:cNvSpPr/>
          <p:nvPr/>
        </p:nvSpPr>
        <p:spPr>
          <a:xfrm>
            <a:off x="2595018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379CA5-60A1-3AC9-95D5-AF030B4EA4B3}"/>
              </a:ext>
            </a:extLst>
          </p:cNvPr>
          <p:cNvSpPr/>
          <p:nvPr/>
        </p:nvSpPr>
        <p:spPr>
          <a:xfrm>
            <a:off x="2790656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A4A8EB-2B43-9D7D-D040-0416ACE8C24A}"/>
              </a:ext>
            </a:extLst>
          </p:cNvPr>
          <p:cNvSpPr/>
          <p:nvPr/>
        </p:nvSpPr>
        <p:spPr>
          <a:xfrm>
            <a:off x="2986294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7CD41-E9AA-72F6-6031-7A03D6D6FB90}"/>
              </a:ext>
            </a:extLst>
          </p:cNvPr>
          <p:cNvSpPr/>
          <p:nvPr/>
        </p:nvSpPr>
        <p:spPr>
          <a:xfrm>
            <a:off x="3181932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264C42-75F1-AF3F-40F6-2B5073E4CE2E}"/>
              </a:ext>
            </a:extLst>
          </p:cNvPr>
          <p:cNvSpPr/>
          <p:nvPr/>
        </p:nvSpPr>
        <p:spPr>
          <a:xfrm>
            <a:off x="3377570" y="990113"/>
            <a:ext cx="152241" cy="10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AFADE-D6FA-2B70-8F4B-2ADC8692E38B}"/>
              </a:ext>
            </a:extLst>
          </p:cNvPr>
          <p:cNvSpPr/>
          <p:nvPr/>
        </p:nvSpPr>
        <p:spPr>
          <a:xfrm>
            <a:off x="3573208" y="990113"/>
            <a:ext cx="152241" cy="105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2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401</Words>
  <Application>Microsoft Office PowerPoint</Application>
  <PresentationFormat>Widescreen</PresentationFormat>
  <Paragraphs>93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Helvetica-Bold</vt:lpstr>
      <vt:lpstr>Livvic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Puneet Bhambri</cp:lastModifiedBy>
  <cp:revision>485</cp:revision>
  <dcterms:created xsi:type="dcterms:W3CDTF">2018-05-03T04:06:02Z</dcterms:created>
  <dcterms:modified xsi:type="dcterms:W3CDTF">2024-01-10T14:29:29Z</dcterms:modified>
</cp:coreProperties>
</file>